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8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9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0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1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2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3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4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5.xml" ContentType="application/vnd.openxmlformats-officedocument.presentationml.notesSlide+xml"/>
  <Override PartName="/ppt/tags/tag36.xml" ContentType="application/vnd.openxmlformats-officedocument.presentationml.tags+xml"/>
  <Override PartName="/ppt/notesSlides/notesSlide16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7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8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9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20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21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22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23.xml" ContentType="application/vnd.openxmlformats-officedocument.presentationml.notesSlide+xml"/>
  <Override PartName="/ppt/tags/tag65.xml" ContentType="application/vnd.openxmlformats-officedocument.presentationml.tags+xml"/>
  <Override PartName="/ppt/notesSlides/notesSlide24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25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26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27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28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29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30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31.xml" ContentType="application/vnd.openxmlformats-officedocument.presentationml.notesSlide+xml"/>
  <Override PartName="/ppt/tags/tag87.xml" ContentType="application/vnd.openxmlformats-officedocument.presentationml.tags+xml"/>
  <Override PartName="/ppt/notesSlides/notesSlide32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33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34.xml" ContentType="application/vnd.openxmlformats-officedocument.presentationml.notesSlide+xml"/>
  <Override PartName="/ppt/tags/tag95.xml" ContentType="application/vnd.openxmlformats-officedocument.presentationml.tags+xml"/>
  <Override PartName="/ppt/notesSlides/notesSlide35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36.xml" ContentType="application/vnd.openxmlformats-officedocument.presentationml.notesSlide+xml"/>
  <Override PartName="/ppt/tags/tag98.xml" ContentType="application/vnd.openxmlformats-officedocument.presentationml.tags+xml"/>
  <Override PartName="/ppt/notesSlides/notesSlide37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notesSlides/notesSlide38.xml" ContentType="application/vnd.openxmlformats-officedocument.presentationml.notesSlide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39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40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notesSlides/notesSlide41.xml" ContentType="application/vnd.openxmlformats-officedocument.presentationml.notesSlid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42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43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notesSlides/notesSlide44.xml" ContentType="application/vnd.openxmlformats-officedocument.presentationml.notesSlide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45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notesSlides/notesSlide46.xml" ContentType="application/vnd.openxmlformats-officedocument.presentationml.notesSlid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notesSlides/notesSlide47.xml" ContentType="application/vnd.openxmlformats-officedocument.presentationml.notesSlide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notesSlides/notesSlide48.xml" ContentType="application/vnd.openxmlformats-officedocument.presentationml.notesSlide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notesSlides/notesSlide49.xml" ContentType="application/vnd.openxmlformats-officedocument.presentationml.notesSlide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50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notesSlides/notesSlide51.xml" ContentType="application/vnd.openxmlformats-officedocument.presentationml.notesSlide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notesSlides/notesSlide52.xml" ContentType="application/vnd.openxmlformats-officedocument.presentationml.notesSlide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notesSlides/notesSlide53.xml" ContentType="application/vnd.openxmlformats-officedocument.presentationml.notesSlide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notesSlides/notesSlide54.xml" ContentType="application/vnd.openxmlformats-officedocument.presentationml.notesSlide+xml"/>
  <Override PartName="/ppt/tags/tag136.xml" ContentType="application/vnd.openxmlformats-officedocument.presentationml.tags+xml"/>
  <Override PartName="/ppt/notesSlides/notesSlide55.xml" ContentType="application/vnd.openxmlformats-officedocument.presentationml.notesSlide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notesSlides/notesSlide56.xml" ContentType="application/vnd.openxmlformats-officedocument.presentationml.notesSlide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notesSlides/notesSlide57.xml" ContentType="application/vnd.openxmlformats-officedocument.presentationml.notesSlide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notesSlides/notesSlide58.xml" ContentType="application/vnd.openxmlformats-officedocument.presentationml.notesSlide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notesSlides/notesSlide59.xml" ContentType="application/vnd.openxmlformats-officedocument.presentationml.notesSlide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notesSlides/notesSlide60.xml" ContentType="application/vnd.openxmlformats-officedocument.presentationml.notesSlide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notesSlides/notesSlide61.xml" ContentType="application/vnd.openxmlformats-officedocument.presentationml.notesSlide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notesSlides/notesSlide62.xml" ContentType="application/vnd.openxmlformats-officedocument.presentationml.notesSlide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notesSlides/notesSlide63.xml" ContentType="application/vnd.openxmlformats-officedocument.presentationml.notesSlide+xml"/>
  <Override PartName="/ppt/tags/tag159.xml" ContentType="application/vnd.openxmlformats-officedocument.presentationml.tags+xml"/>
  <Override PartName="/ppt/notesSlides/notesSlide64.xml" ContentType="application/vnd.openxmlformats-officedocument.presentationml.notesSlide+xml"/>
  <Override PartName="/ppt/tags/tag160.xml" ContentType="application/vnd.openxmlformats-officedocument.presentationml.tags+xml"/>
  <Override PartName="/ppt/notesSlides/notesSlide65.xml" ContentType="application/vnd.openxmlformats-officedocument.presentationml.notesSlide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notesSlides/notesSlide66.xml" ContentType="application/vnd.openxmlformats-officedocument.presentationml.notesSlide+xml"/>
  <Override PartName="/ppt/tags/tag164.xml" ContentType="application/vnd.openxmlformats-officedocument.presentationml.tags+xml"/>
  <Override PartName="/ppt/notesSlides/notesSlide67.xml" ContentType="application/vnd.openxmlformats-officedocument.presentationml.notesSlide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notesSlides/notesSlide68.xml" ContentType="application/vnd.openxmlformats-officedocument.presentationml.notesSlide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notesSlides/notesSlide69.xml" ContentType="application/vnd.openxmlformats-officedocument.presentationml.notesSlide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notesSlides/notesSlide70.xml" ContentType="application/vnd.openxmlformats-officedocument.presentationml.notesSlide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notesSlides/notesSlide71.xml" ContentType="application/vnd.openxmlformats-officedocument.presentationml.notesSlide+xml"/>
  <Override PartName="/ppt/tags/tag175.xml" ContentType="application/vnd.openxmlformats-officedocument.presentationml.tags+xml"/>
  <Override PartName="/ppt/notesSlides/notesSlide72.xml" ContentType="application/vnd.openxmlformats-officedocument.presentationml.notesSlide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notesSlides/notesSlide73.xml" ContentType="application/vnd.openxmlformats-officedocument.presentationml.notesSlide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notesSlides/notesSlide74.xml" ContentType="application/vnd.openxmlformats-officedocument.presentationml.notesSlide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notesSlides/notesSlide75.xml" ContentType="application/vnd.openxmlformats-officedocument.presentationml.notesSlide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notesSlides/notesSlide76.xml" ContentType="application/vnd.openxmlformats-officedocument.presentationml.notesSlide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notesSlides/notesSlide77.xml" ContentType="application/vnd.openxmlformats-officedocument.presentationml.notesSlide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notesSlides/notesSlide78.xml" ContentType="application/vnd.openxmlformats-officedocument.presentationml.notesSlide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notesSlides/notesSlide79.xml" ContentType="application/vnd.openxmlformats-officedocument.presentationml.notesSlide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notesSlides/notesSlide80.xml" ContentType="application/vnd.openxmlformats-officedocument.presentationml.notesSlide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notesSlides/notesSlide81.xml" ContentType="application/vnd.openxmlformats-officedocument.presentationml.notesSlide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notesSlides/notesSlide82.xml" ContentType="application/vnd.openxmlformats-officedocument.presentationml.notesSlide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notesSlides/notesSlide83.xml" ContentType="application/vnd.openxmlformats-officedocument.presentationml.notesSlide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notesSlides/notesSlide84.xml" ContentType="application/vnd.openxmlformats-officedocument.presentationml.notesSlide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notesSlides/notesSlide85.xml" ContentType="application/vnd.openxmlformats-officedocument.presentationml.notesSlide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notesSlides/notesSlide86.xml" ContentType="application/vnd.openxmlformats-officedocument.presentationml.notesSlide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notesSlides/notesSlide87.xml" ContentType="application/vnd.openxmlformats-officedocument.presentationml.notesSlide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notesSlides/notesSlide88.xml" ContentType="application/vnd.openxmlformats-officedocument.presentationml.notesSlide+xml"/>
  <Override PartName="/ppt/tags/tag236.xml" ContentType="application/vnd.openxmlformats-officedocument.presentationml.tags+xml"/>
  <Override PartName="/ppt/notesSlides/notesSlide89.xml" ContentType="application/vnd.openxmlformats-officedocument.presentationml.notesSlide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notesSlides/notesSlide90.xml" ContentType="application/vnd.openxmlformats-officedocument.presentationml.notesSlide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notesSlides/notesSlide91.xml" ContentType="application/vnd.openxmlformats-officedocument.presentationml.notesSlide+xml"/>
  <Override PartName="/ppt/tags/tag244.xml" ContentType="application/vnd.openxmlformats-officedocument.presentationml.tags+xml"/>
  <Override PartName="/ppt/notesSlides/notesSlide92.xml" ContentType="application/vnd.openxmlformats-officedocument.presentationml.notesSlide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notesSlides/notesSlide93.xml" ContentType="application/vnd.openxmlformats-officedocument.presentationml.notesSlide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notesSlides/notesSlide94.xml" ContentType="application/vnd.openxmlformats-officedocument.presentationml.notesSlide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notesSlides/notesSlide95.xml" ContentType="application/vnd.openxmlformats-officedocument.presentationml.notesSlide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notesSlides/notesSlide96.xml" ContentType="application/vnd.openxmlformats-officedocument.presentationml.notesSlide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notesSlides/notesSlide97.xml" ContentType="application/vnd.openxmlformats-officedocument.presentationml.notesSlide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notesSlides/notesSlide98.xml" ContentType="application/vnd.openxmlformats-officedocument.presentationml.notesSlide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tags/tag266.xml" ContentType="application/vnd.openxmlformats-officedocument.presentationml.tags+xml"/>
  <Override PartName="/ppt/notesSlides/notesSlide101.xml" ContentType="application/vnd.openxmlformats-officedocument.presentationml.notesSlide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notesSlides/notesSlide102.xml" ContentType="application/vnd.openxmlformats-officedocument.presentationml.notesSlide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notesSlides/notesSlide103.xml" ContentType="application/vnd.openxmlformats-officedocument.presentationml.notesSlide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notesSlides/notesSlide104.xml" ContentType="application/vnd.openxmlformats-officedocument.presentationml.notesSlide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notesSlides/notesSlide105.xml" ContentType="application/vnd.openxmlformats-officedocument.presentationml.notesSlide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notesSlides/notesSlide106.xml" ContentType="application/vnd.openxmlformats-officedocument.presentationml.notesSlide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notesSlides/notesSlide107.xml" ContentType="application/vnd.openxmlformats-officedocument.presentationml.notesSlide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notesSlides/notesSlide108.xml" ContentType="application/vnd.openxmlformats-officedocument.presentationml.notesSlide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notesSlides/notesSlide109.xml" ContentType="application/vnd.openxmlformats-officedocument.presentationml.notesSlide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notesSlides/notesSlide110.xml" ContentType="application/vnd.openxmlformats-officedocument.presentationml.notesSlide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notesSlides/notesSlide111.xml" ContentType="application/vnd.openxmlformats-officedocument.presentationml.notesSlide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notesSlides/notesSlide112.xml" ContentType="application/vnd.openxmlformats-officedocument.presentationml.notesSlide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notesSlides/notesSlide113.xml" ContentType="application/vnd.openxmlformats-officedocument.presentationml.notesSlide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notesSlides/notesSlide114.xml" ContentType="application/vnd.openxmlformats-officedocument.presentationml.notesSlide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notesSlides/notesSlide115.xml" ContentType="application/vnd.openxmlformats-officedocument.presentationml.notesSlide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notesSlides/notesSlide116.xml" ContentType="application/vnd.openxmlformats-officedocument.presentationml.notesSlide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notesSlides/notesSlide117.xml" ContentType="application/vnd.openxmlformats-officedocument.presentationml.notesSlide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notesSlides/notesSlide118.xml" ContentType="application/vnd.openxmlformats-officedocument.presentationml.notesSlide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notesSlides/notesSlide119.xml" ContentType="application/vnd.openxmlformats-officedocument.presentationml.notesSlide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notesSlides/notesSlide120.xml" ContentType="application/vnd.openxmlformats-officedocument.presentationml.notesSlide+xml"/>
  <Override PartName="/ppt/tags/tag327.xml" ContentType="application/vnd.openxmlformats-officedocument.presentationml.tags+xml"/>
  <Override PartName="/ppt/notesSlides/notesSlide121.xml" ContentType="application/vnd.openxmlformats-officedocument.presentationml.notesSlide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notesSlides/notesSlide122.xml" ContentType="application/vnd.openxmlformats-officedocument.presentationml.notesSlide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notesSlides/notesSlide123.xml" ContentType="application/vnd.openxmlformats-officedocument.presentationml.notesSlide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notesSlides/notesSlide124.xml" ContentType="application/vnd.openxmlformats-officedocument.presentationml.notesSlide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notesSlides/notesSlide125.xml" ContentType="application/vnd.openxmlformats-officedocument.presentationml.notesSlide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notesSlides/notesSlide126.xml" ContentType="application/vnd.openxmlformats-officedocument.presentationml.notesSlide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notesSlides/notesSlide127.xml" ContentType="application/vnd.openxmlformats-officedocument.presentationml.notesSlide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notesSlides/notesSlide128.xml" ContentType="application/vnd.openxmlformats-officedocument.presentationml.notesSlide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notesSlides/notesSlide129.xml" ContentType="application/vnd.openxmlformats-officedocument.presentationml.notesSlide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notesSlides/notesSlide130.xml" ContentType="application/vnd.openxmlformats-officedocument.presentationml.notesSlide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notesSlides/notesSlide131.xml" ContentType="application/vnd.openxmlformats-officedocument.presentationml.notesSlide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notesSlides/notesSlide132.xml" ContentType="application/vnd.openxmlformats-officedocument.presentationml.notesSlide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notesSlides/notesSlide133.xml" ContentType="application/vnd.openxmlformats-officedocument.presentationml.notesSlide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notesSlides/notesSlide134.xml" ContentType="application/vnd.openxmlformats-officedocument.presentationml.notesSlide+xml"/>
  <Override PartName="/ppt/tags/tag364.xml" ContentType="application/vnd.openxmlformats-officedocument.presentationml.tags+xml"/>
  <Override PartName="/ppt/notesSlides/notesSlide135.xml" ContentType="application/vnd.openxmlformats-officedocument.presentationml.notesSlide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notesSlides/notesSlide136.xml" ContentType="application/vnd.openxmlformats-officedocument.presentationml.notesSlide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notesSlides/notesSlide137.xml" ContentType="application/vnd.openxmlformats-officedocument.presentationml.notesSlide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notesSlides/notesSlide138.xml" ContentType="application/vnd.openxmlformats-officedocument.presentationml.notesSlide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notesSlides/notesSlide139.xml" ContentType="application/vnd.openxmlformats-officedocument.presentationml.notesSlide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notesSlides/notesSlide140.xml" ContentType="application/vnd.openxmlformats-officedocument.presentationml.notesSlide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notesSlides/notesSlide141.xml" ContentType="application/vnd.openxmlformats-officedocument.presentationml.notesSlide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notesSlides/notesSlide142.xml" ContentType="application/vnd.openxmlformats-officedocument.presentationml.notesSlide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notesSlides/notesSlide143.xml" ContentType="application/vnd.openxmlformats-officedocument.presentationml.notesSlide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notesSlides/notesSlide144.xml" ContentType="application/vnd.openxmlformats-officedocument.presentationml.notesSlide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notesSlides/notesSlide145.xml" ContentType="application/vnd.openxmlformats-officedocument.presentationml.notesSlide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notesSlides/notesSlide146.xml" ContentType="application/vnd.openxmlformats-officedocument.presentationml.notesSlide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notesSlides/notesSlide147.xml" ContentType="application/vnd.openxmlformats-officedocument.presentationml.notesSlide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notesSlides/notesSlide148.xml" ContentType="application/vnd.openxmlformats-officedocument.presentationml.notesSlide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notesSlides/notesSlide149.xml" ContentType="application/vnd.openxmlformats-officedocument.presentationml.notesSlide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notesSlides/notesSlide150.xml" ContentType="application/vnd.openxmlformats-officedocument.presentationml.notesSlide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notesSlides/notesSlide151.xml" ContentType="application/vnd.openxmlformats-officedocument.presentationml.notesSlide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notesSlides/notesSlide152.xml" ContentType="application/vnd.openxmlformats-officedocument.presentationml.notesSlide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notesSlides/notesSlide153.xml" ContentType="application/vnd.openxmlformats-officedocument.presentationml.notesSlide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notesSlides/notesSlide154.xml" ContentType="application/vnd.openxmlformats-officedocument.presentationml.notesSlide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notesSlides/notesSlide155.xml" ContentType="application/vnd.openxmlformats-officedocument.presentationml.notesSlide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notesSlides/notesSlide156.xml" ContentType="application/vnd.openxmlformats-officedocument.presentationml.notesSlide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notesSlides/notesSlide157.xml" ContentType="application/vnd.openxmlformats-officedocument.presentationml.notesSlide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notesSlides/notesSlide158.xml" ContentType="application/vnd.openxmlformats-officedocument.presentationml.notesSlide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notesSlides/notesSlide159.xml" ContentType="application/vnd.openxmlformats-officedocument.presentationml.notesSlide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notesSlides/notesSlide160.xml" ContentType="application/vnd.openxmlformats-officedocument.presentationml.notesSlide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notesSlides/notesSlide161.xml" ContentType="application/vnd.openxmlformats-officedocument.presentationml.notesSlide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notesSlides/notesSlide162.xml" ContentType="application/vnd.openxmlformats-officedocument.presentationml.notesSlide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notesSlides/notesSlide163.xml" ContentType="application/vnd.openxmlformats-officedocument.presentationml.notesSlide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notesSlides/notesSlide164.xml" ContentType="application/vnd.openxmlformats-officedocument.presentationml.notesSlide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notesSlides/notesSlide165.xml" ContentType="application/vnd.openxmlformats-officedocument.presentationml.notesSlide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notesSlides/notesSlide166.xml" ContentType="application/vnd.openxmlformats-officedocument.presentationml.notesSlide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notesSlides/notesSlide167.xml" ContentType="application/vnd.openxmlformats-officedocument.presentationml.notesSlide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notesSlides/notesSlide168.xml" ContentType="application/vnd.openxmlformats-officedocument.presentationml.notesSlide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notesSlides/notesSlide169.xml" ContentType="application/vnd.openxmlformats-officedocument.presentationml.notesSlide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notesSlides/notesSlide170.xml" ContentType="application/vnd.openxmlformats-officedocument.presentationml.notesSlide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notesSlides/notesSlide171.xml" ContentType="application/vnd.openxmlformats-officedocument.presentationml.notesSlide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notesSlides/notesSlide172.xml" ContentType="application/vnd.openxmlformats-officedocument.presentationml.notesSlide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notesSlides/notesSlide173.xml" ContentType="application/vnd.openxmlformats-officedocument.presentationml.notesSlide+xml"/>
  <Override PartName="/ppt/tags/tag450.xml" ContentType="application/vnd.openxmlformats-officedocument.presentationml.tags+xml"/>
  <Override PartName="/ppt/notesSlides/notesSlide174.xml" ContentType="application/vnd.openxmlformats-officedocument.presentationml.notesSlide+xml"/>
  <Override PartName="/ppt/tags/tag451.xml" ContentType="application/vnd.openxmlformats-officedocument.presentationml.tags+xml"/>
  <Override PartName="/ppt/notesSlides/notesSlide175.xml" ContentType="application/vnd.openxmlformats-officedocument.presentationml.notesSlide+xml"/>
  <Override PartName="/ppt/tags/tag452.xml" ContentType="application/vnd.openxmlformats-officedocument.presentationml.tags+xml"/>
  <Override PartName="/ppt/notesSlides/notesSlide176.xml" ContentType="application/vnd.openxmlformats-officedocument.presentationml.notesSlide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notesSlides/notesSlide177.xml" ContentType="application/vnd.openxmlformats-officedocument.presentationml.notesSlide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notesSlides/notesSlide178.xml" ContentType="application/vnd.openxmlformats-officedocument.presentationml.notesSlide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notesSlides/notesSlide179.xml" ContentType="application/vnd.openxmlformats-officedocument.presentationml.notesSlide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notesSlides/notesSlide180.xml" ContentType="application/vnd.openxmlformats-officedocument.presentationml.notesSlide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notesSlides/notesSlide181.xml" ContentType="application/vnd.openxmlformats-officedocument.presentationml.notesSlide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notesSlides/notesSlide182.xml" ContentType="application/vnd.openxmlformats-officedocument.presentationml.notesSlide+xml"/>
  <Override PartName="/ppt/tags/tag465.xml" ContentType="application/vnd.openxmlformats-officedocument.presentationml.tags+xml"/>
  <Override PartName="/ppt/notesSlides/notesSlide183.xml" ContentType="application/vnd.openxmlformats-officedocument.presentationml.notesSlide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notesSlides/notesSlide184.xml" ContentType="application/vnd.openxmlformats-officedocument.presentationml.notesSlide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notesSlides/notesSlide185.xml" ContentType="application/vnd.openxmlformats-officedocument.presentationml.notesSlide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tags/tag473.xml" ContentType="application/vnd.openxmlformats-officedocument.presentationml.tags+xml"/>
  <Override PartName="/ppt/notesSlides/notesSlide188.xml" ContentType="application/vnd.openxmlformats-officedocument.presentationml.notesSlide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notesSlides/notesSlide189.xml" ContentType="application/vnd.openxmlformats-officedocument.presentationml.notesSlide+xml"/>
  <Override PartName="/ppt/tags/tag476.xml" ContentType="application/vnd.openxmlformats-officedocument.presentationml.tags+xml"/>
  <Override PartName="/ppt/notesSlides/notesSlide190.xml" ContentType="application/vnd.openxmlformats-officedocument.presentationml.notesSlide+xml"/>
  <Override PartName="/ppt/tags/tag477.xml" ContentType="application/vnd.openxmlformats-officedocument.presentationml.tags+xml"/>
  <Override PartName="/ppt/notesSlides/notesSlide191.xml" ContentType="application/vnd.openxmlformats-officedocument.presentationml.notesSlide+xml"/>
  <Override PartName="/ppt/tags/tag478.xml" ContentType="application/vnd.openxmlformats-officedocument.presentationml.tags+xml"/>
  <Override PartName="/ppt/notesSlides/notesSlide192.xml" ContentType="application/vnd.openxmlformats-officedocument.presentationml.notesSlide+xml"/>
  <Override PartName="/ppt/tags/tag479.xml" ContentType="application/vnd.openxmlformats-officedocument.presentationml.tags+xml"/>
  <Override PartName="/ppt/notesSlides/notesSlide193.xml" ContentType="application/vnd.openxmlformats-officedocument.presentationml.notesSlide+xml"/>
  <Override PartName="/ppt/tags/tag480.xml" ContentType="application/vnd.openxmlformats-officedocument.presentationml.tags+xml"/>
  <Override PartName="/ppt/notesSlides/notesSlide194.xml" ContentType="application/vnd.openxmlformats-officedocument.presentationml.notesSlide+xml"/>
  <Override PartName="/ppt/tags/tag481.xml" ContentType="application/vnd.openxmlformats-officedocument.presentationml.tags+xml"/>
  <Override PartName="/ppt/notesSlides/notesSlide195.xml" ContentType="application/vnd.openxmlformats-officedocument.presentationml.notesSlide+xml"/>
  <Override PartName="/ppt/tags/tag482.xml" ContentType="application/vnd.openxmlformats-officedocument.presentationml.tags+xml"/>
  <Override PartName="/ppt/notesSlides/notesSlide196.xml" ContentType="application/vnd.openxmlformats-officedocument.presentationml.notesSlide+xml"/>
  <Override PartName="/ppt/tags/tag483.xml" ContentType="application/vnd.openxmlformats-officedocument.presentationml.tags+xml"/>
  <Override PartName="/ppt/notesSlides/notesSlide197.xml" ContentType="application/vnd.openxmlformats-officedocument.presentationml.notesSlide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notesSlides/notesSlide198.xml" ContentType="application/vnd.openxmlformats-officedocument.presentationml.notesSlide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notesSlides/notesSlide199.xml" ContentType="application/vnd.openxmlformats-officedocument.presentationml.notesSlide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notesSlides/notesSlide200.xml" ContentType="application/vnd.openxmlformats-officedocument.presentationml.notesSlide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notesSlides/notesSlide201.xml" ContentType="application/vnd.openxmlformats-officedocument.presentationml.notesSlide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notesSlides/notesSlide202.xml" ContentType="application/vnd.openxmlformats-officedocument.presentationml.notesSlide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notesSlides/notesSlide203.xml" ContentType="application/vnd.openxmlformats-officedocument.presentationml.notesSlide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notesSlides/notesSlide204.xml" ContentType="application/vnd.openxmlformats-officedocument.presentationml.notesSlide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notesSlides/notesSlide205.xml" ContentType="application/vnd.openxmlformats-officedocument.presentationml.notesSlide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notesSlides/notesSlide206.xml" ContentType="application/vnd.openxmlformats-officedocument.presentationml.notesSlide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notesSlides/notesSlide207.xml" ContentType="application/vnd.openxmlformats-officedocument.presentationml.notesSlide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notesSlides/notesSlide208.xml" ContentType="application/vnd.openxmlformats-officedocument.presentationml.notesSlide+xml"/>
  <Override PartName="/ppt/tags/tag516.xml" ContentType="application/vnd.openxmlformats-officedocument.presentationml.tags+xml"/>
  <Override PartName="/ppt/notesSlides/notesSlide209.xml" ContentType="application/vnd.openxmlformats-officedocument.presentationml.notesSlide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notesSlides/notesSlide210.xml" ContentType="application/vnd.openxmlformats-officedocument.presentationml.notesSlide+xml"/>
  <Override PartName="/ppt/tags/tag520.xml" ContentType="application/vnd.openxmlformats-officedocument.presentationml.tags+xml"/>
  <Override PartName="/ppt/notesSlides/notesSlide2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4"/>
  </p:notesMasterIdLst>
  <p:handoutMasterIdLst>
    <p:handoutMasterId r:id="rId215"/>
  </p:handoutMasterIdLst>
  <p:sldIdLst>
    <p:sldId id="256" r:id="rId2"/>
    <p:sldId id="257" r:id="rId3"/>
    <p:sldId id="259" r:id="rId4"/>
    <p:sldId id="260" r:id="rId5"/>
    <p:sldId id="536" r:id="rId6"/>
    <p:sldId id="599" r:id="rId7"/>
    <p:sldId id="262" r:id="rId8"/>
    <p:sldId id="263" r:id="rId9"/>
    <p:sldId id="264" r:id="rId10"/>
    <p:sldId id="265" r:id="rId11"/>
    <p:sldId id="266" r:id="rId12"/>
    <p:sldId id="267" r:id="rId13"/>
    <p:sldId id="600" r:id="rId14"/>
    <p:sldId id="268" r:id="rId15"/>
    <p:sldId id="269" r:id="rId16"/>
    <p:sldId id="270" r:id="rId17"/>
    <p:sldId id="271" r:id="rId18"/>
    <p:sldId id="272" r:id="rId19"/>
    <p:sldId id="602" r:id="rId20"/>
    <p:sldId id="273" r:id="rId21"/>
    <p:sldId id="398" r:id="rId22"/>
    <p:sldId id="306" r:id="rId23"/>
    <p:sldId id="620" r:id="rId24"/>
    <p:sldId id="538" r:id="rId25"/>
    <p:sldId id="274" r:id="rId26"/>
    <p:sldId id="481" r:id="rId27"/>
    <p:sldId id="604" r:id="rId28"/>
    <p:sldId id="605" r:id="rId29"/>
    <p:sldId id="277" r:id="rId30"/>
    <p:sldId id="607" r:id="rId31"/>
    <p:sldId id="491" r:id="rId32"/>
    <p:sldId id="608" r:id="rId33"/>
    <p:sldId id="282" r:id="rId34"/>
    <p:sldId id="548" r:id="rId35"/>
    <p:sldId id="610" r:id="rId36"/>
    <p:sldId id="297" r:id="rId37"/>
    <p:sldId id="298" r:id="rId38"/>
    <p:sldId id="611" r:id="rId39"/>
    <p:sldId id="530" r:id="rId40"/>
    <p:sldId id="299" r:id="rId41"/>
    <p:sldId id="300" r:id="rId42"/>
    <p:sldId id="762" r:id="rId43"/>
    <p:sldId id="764" r:id="rId44"/>
    <p:sldId id="765" r:id="rId45"/>
    <p:sldId id="766" r:id="rId46"/>
    <p:sldId id="767" r:id="rId47"/>
    <p:sldId id="622" r:id="rId48"/>
    <p:sldId id="627" r:id="rId49"/>
    <p:sldId id="531" r:id="rId50"/>
    <p:sldId id="768" r:id="rId51"/>
    <p:sldId id="769" r:id="rId52"/>
    <p:sldId id="770" r:id="rId53"/>
    <p:sldId id="771" r:id="rId54"/>
    <p:sldId id="534" r:id="rId55"/>
    <p:sldId id="631" r:id="rId56"/>
    <p:sldId id="632" r:id="rId57"/>
    <p:sldId id="442" r:id="rId58"/>
    <p:sldId id="633" r:id="rId59"/>
    <p:sldId id="634" r:id="rId60"/>
    <p:sldId id="445" r:id="rId61"/>
    <p:sldId id="746" r:id="rId62"/>
    <p:sldId id="748" r:id="rId63"/>
    <p:sldId id="444" r:id="rId64"/>
    <p:sldId id="731" r:id="rId65"/>
    <p:sldId id="753" r:id="rId66"/>
    <p:sldId id="754" r:id="rId67"/>
    <p:sldId id="635" r:id="rId68"/>
    <p:sldId id="636" r:id="rId69"/>
    <p:sldId id="308" r:id="rId70"/>
    <p:sldId id="450" r:id="rId71"/>
    <p:sldId id="744" r:id="rId72"/>
    <p:sldId id="311" r:id="rId73"/>
    <p:sldId id="558" r:id="rId74"/>
    <p:sldId id="562" r:id="rId75"/>
    <p:sldId id="639" r:id="rId76"/>
    <p:sldId id="640" r:id="rId77"/>
    <p:sldId id="453" r:id="rId78"/>
    <p:sldId id="641" r:id="rId79"/>
    <p:sldId id="642" r:id="rId80"/>
    <p:sldId id="457" r:id="rId81"/>
    <p:sldId id="565" r:id="rId82"/>
    <p:sldId id="456" r:id="rId83"/>
    <p:sldId id="643" r:id="rId84"/>
    <p:sldId id="459" r:id="rId85"/>
    <p:sldId id="644" r:id="rId86"/>
    <p:sldId id="645" r:id="rId87"/>
    <p:sldId id="321" r:id="rId88"/>
    <p:sldId id="460" r:id="rId89"/>
    <p:sldId id="646" r:id="rId90"/>
    <p:sldId id="648" r:id="rId91"/>
    <p:sldId id="649" r:id="rId92"/>
    <p:sldId id="650" r:id="rId93"/>
    <p:sldId id="651" r:id="rId94"/>
    <p:sldId id="326" r:id="rId95"/>
    <p:sldId id="327" r:id="rId96"/>
    <p:sldId id="463" r:id="rId97"/>
    <p:sldId id="652" r:id="rId98"/>
    <p:sldId id="653" r:id="rId99"/>
    <p:sldId id="654" r:id="rId100"/>
    <p:sldId id="332" r:id="rId101"/>
    <p:sldId id="333" r:id="rId102"/>
    <p:sldId id="655" r:id="rId103"/>
    <p:sldId id="334" r:id="rId104"/>
    <p:sldId id="335" r:id="rId105"/>
    <p:sldId id="656" r:id="rId106"/>
    <p:sldId id="396" r:id="rId107"/>
    <p:sldId id="657" r:id="rId108"/>
    <p:sldId id="658" r:id="rId109"/>
    <p:sldId id="338" r:id="rId110"/>
    <p:sldId id="339" r:id="rId111"/>
    <p:sldId id="340" r:id="rId112"/>
    <p:sldId id="341" r:id="rId113"/>
    <p:sldId id="342" r:id="rId114"/>
    <p:sldId id="343" r:id="rId115"/>
    <p:sldId id="344" r:id="rId116"/>
    <p:sldId id="345" r:id="rId117"/>
    <p:sldId id="346" r:id="rId118"/>
    <p:sldId id="347" r:id="rId119"/>
    <p:sldId id="349" r:id="rId120"/>
    <p:sldId id="659" r:id="rId121"/>
    <p:sldId id="348" r:id="rId122"/>
    <p:sldId id="350" r:id="rId123"/>
    <p:sldId id="660" r:id="rId124"/>
    <p:sldId id="755" r:id="rId125"/>
    <p:sldId id="661" r:id="rId126"/>
    <p:sldId id="662" r:id="rId127"/>
    <p:sldId id="615" r:id="rId128"/>
    <p:sldId id="352" r:id="rId129"/>
    <p:sldId id="756" r:id="rId130"/>
    <p:sldId id="757" r:id="rId131"/>
    <p:sldId id="758" r:id="rId132"/>
    <p:sldId id="759" r:id="rId133"/>
    <p:sldId id="760" r:id="rId134"/>
    <p:sldId id="761" r:id="rId135"/>
    <p:sldId id="353" r:id="rId136"/>
    <p:sldId id="354" r:id="rId137"/>
    <p:sldId id="495" r:id="rId138"/>
    <p:sldId id="665" r:id="rId139"/>
    <p:sldId id="666" r:id="rId140"/>
    <p:sldId id="664" r:id="rId141"/>
    <p:sldId id="496" r:id="rId142"/>
    <p:sldId id="718" r:id="rId143"/>
    <p:sldId id="497" r:id="rId144"/>
    <p:sldId id="499" r:id="rId145"/>
    <p:sldId id="667" r:id="rId146"/>
    <p:sldId id="500" r:id="rId147"/>
    <p:sldId id="745" r:id="rId148"/>
    <p:sldId id="501" r:id="rId149"/>
    <p:sldId id="668" r:id="rId150"/>
    <p:sldId id="734" r:id="rId151"/>
    <p:sldId id="670" r:id="rId152"/>
    <p:sldId id="672" r:id="rId153"/>
    <p:sldId id="674" r:id="rId154"/>
    <p:sldId id="678" r:id="rId155"/>
    <p:sldId id="679" r:id="rId156"/>
    <p:sldId id="680" r:id="rId157"/>
    <p:sldId id="682" r:id="rId158"/>
    <p:sldId id="689" r:id="rId159"/>
    <p:sldId id="684" r:id="rId160"/>
    <p:sldId id="685" r:id="rId161"/>
    <p:sldId id="686" r:id="rId162"/>
    <p:sldId id="715" r:id="rId163"/>
    <p:sldId id="738" r:id="rId164"/>
    <p:sldId id="739" r:id="rId165"/>
    <p:sldId id="736" r:id="rId166"/>
    <p:sldId id="749" r:id="rId167"/>
    <p:sldId id="687" r:id="rId168"/>
    <p:sldId id="704" r:id="rId169"/>
    <p:sldId id="509" r:id="rId170"/>
    <p:sldId id="691" r:id="rId171"/>
    <p:sldId id="692" r:id="rId172"/>
    <p:sldId id="696" r:id="rId173"/>
    <p:sldId id="693" r:id="rId174"/>
    <p:sldId id="690" r:id="rId175"/>
    <p:sldId id="698" r:id="rId176"/>
    <p:sldId id="729" r:id="rId177"/>
    <p:sldId id="730" r:id="rId178"/>
    <p:sldId id="699" r:id="rId179"/>
    <p:sldId id="700" r:id="rId180"/>
    <p:sldId id="701" r:id="rId181"/>
    <p:sldId id="702" r:id="rId182"/>
    <p:sldId id="703" r:id="rId183"/>
    <p:sldId id="705" r:id="rId184"/>
    <p:sldId id="706" r:id="rId185"/>
    <p:sldId id="707" r:id="rId186"/>
    <p:sldId id="750" r:id="rId187"/>
    <p:sldId id="751" r:id="rId188"/>
    <p:sldId id="714" r:id="rId189"/>
    <p:sldId id="721" r:id="rId190"/>
    <p:sldId id="719" r:id="rId191"/>
    <p:sldId id="586" r:id="rId192"/>
    <p:sldId id="520" r:id="rId193"/>
    <p:sldId id="521" r:id="rId194"/>
    <p:sldId id="740" r:id="rId195"/>
    <p:sldId id="741" r:id="rId196"/>
    <p:sldId id="752" r:id="rId197"/>
    <p:sldId id="723" r:id="rId198"/>
    <p:sldId id="743" r:id="rId199"/>
    <p:sldId id="566" r:id="rId200"/>
    <p:sldId id="724" r:id="rId201"/>
    <p:sldId id="568" r:id="rId202"/>
    <p:sldId id="569" r:id="rId203"/>
    <p:sldId id="725" r:id="rId204"/>
    <p:sldId id="570" r:id="rId205"/>
    <p:sldId id="726" r:id="rId206"/>
    <p:sldId id="572" r:id="rId207"/>
    <p:sldId id="573" r:id="rId208"/>
    <p:sldId id="727" r:id="rId209"/>
    <p:sldId id="575" r:id="rId210"/>
    <p:sldId id="523" r:id="rId211"/>
    <p:sldId id="524" r:id="rId212"/>
    <p:sldId id="618" r:id="rId213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/>
  <p:clrMru>
    <a:srgbClr val="231F20"/>
    <a:srgbClr val="2E2626"/>
    <a:srgbClr val="1D40EF"/>
    <a:srgbClr val="32A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99" autoAdjust="0"/>
    <p:restoredTop sz="94089" autoAdjust="0"/>
  </p:normalViewPr>
  <p:slideViewPr>
    <p:cSldViewPr>
      <p:cViewPr varScale="1">
        <p:scale>
          <a:sx n="117" d="100"/>
          <a:sy n="117" d="100"/>
        </p:scale>
        <p:origin x="1792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8405" cy="3840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viewProps" Target="viewProp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theme" Target="theme/theme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tableStyles" Target="tableStyles.xml"/><Relationship Id="rId3" Type="http://schemas.openxmlformats.org/officeDocument/2006/relationships/slide" Target="slides/slide2.xml"/><Relationship Id="rId214" Type="http://schemas.openxmlformats.org/officeDocument/2006/relationships/notesMaster" Target="notesMasters/notesMaster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handoutMaster" Target="handoutMasters/handoutMaster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B13AF6-E1C2-B44F-8481-D460DCF82C1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DB19C5-22D4-9849-A4CE-839652437E2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B89737-CB83-E243-86A5-17A74A141B04}" type="datetimeFigureOut">
              <a:rPr lang="en-US" smtClean="0"/>
              <a:t>5/31/22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4BC62-07E8-2645-9A80-711925D905F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ABB7DD-0523-4843-A2A8-4AE94535A8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7FDDF1-582A-EC4A-9674-D9905660FBD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8878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D5E47-F045-4C01-A154-66E3997AD169}" type="datetimeFigureOut">
              <a:rPr lang="en-US" smtClean="0"/>
              <a:t>5/31/22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EC52C-64D1-4EF5-AC14-14AF6A3FC30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0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05EADD-CCB0-472C-ABD3-FFDCF004B6E0}" type="slidenum">
              <a:rPr lang="en-US"/>
              <a:pPr/>
              <a:t>11</a:t>
            </a:fld>
            <a:endParaRPr lang="en-US"/>
          </a:p>
        </p:txBody>
      </p:sp>
      <p:sp>
        <p:nvSpPr>
          <p:cNvPr id="1189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9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BE7A3A-BC58-44FC-8634-3056204EDEB2}" type="slidenum">
              <a:rPr lang="en-US"/>
              <a:pPr/>
              <a:t>101</a:t>
            </a:fld>
            <a:endParaRPr lang="en-US"/>
          </a:p>
        </p:txBody>
      </p:sp>
      <p:sp>
        <p:nvSpPr>
          <p:cNvPr id="132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868D23-EA0C-46DE-891F-6A7F45709439}" type="slidenum">
              <a:rPr lang="en-US"/>
              <a:pPr/>
              <a:t>102</a:t>
            </a:fld>
            <a:endParaRPr lang="en-US"/>
          </a:p>
        </p:txBody>
      </p:sp>
      <p:sp>
        <p:nvSpPr>
          <p:cNvPr id="122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EAE29D-32D5-418F-9989-5CA691C8C9EA}" type="slidenum">
              <a:rPr lang="en-US"/>
              <a:pPr/>
              <a:t>103</a:t>
            </a:fld>
            <a:endParaRPr lang="en-US"/>
          </a:p>
        </p:txBody>
      </p:sp>
      <p:sp>
        <p:nvSpPr>
          <p:cNvPr id="1250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0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EF0F76-070A-43E6-8114-E8C201A6416A}" type="slidenum">
              <a:rPr lang="en-US"/>
              <a:pPr/>
              <a:t>104</a:t>
            </a:fld>
            <a:endParaRPr lang="en-US"/>
          </a:p>
        </p:txBody>
      </p:sp>
      <p:sp>
        <p:nvSpPr>
          <p:cNvPr id="1251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1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EF0F76-070A-43E6-8114-E8C201A6416A}" type="slidenum">
              <a:rPr lang="en-US"/>
              <a:pPr/>
              <a:t>105</a:t>
            </a:fld>
            <a:endParaRPr lang="en-US"/>
          </a:p>
        </p:txBody>
      </p:sp>
      <p:sp>
        <p:nvSpPr>
          <p:cNvPr id="1251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1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EF0F76-070A-43E6-8114-E8C201A6416A}" type="slidenum">
              <a:rPr lang="en-US"/>
              <a:pPr/>
              <a:t>106</a:t>
            </a:fld>
            <a:endParaRPr lang="en-US"/>
          </a:p>
        </p:txBody>
      </p:sp>
      <p:sp>
        <p:nvSpPr>
          <p:cNvPr id="1251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1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C3F1BE-E7DB-403C-BBA5-B6F67125E5B4}" type="slidenum">
              <a:rPr lang="en-US"/>
              <a:pPr/>
              <a:t>107</a:t>
            </a:fld>
            <a:endParaRPr lang="en-US"/>
          </a:p>
        </p:txBody>
      </p:sp>
      <p:sp>
        <p:nvSpPr>
          <p:cNvPr id="1253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3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C3F1BE-E7DB-403C-BBA5-B6F67125E5B4}" type="slidenum">
              <a:rPr lang="en-US"/>
              <a:pPr/>
              <a:t>108</a:t>
            </a:fld>
            <a:endParaRPr lang="en-US"/>
          </a:p>
        </p:txBody>
      </p:sp>
      <p:sp>
        <p:nvSpPr>
          <p:cNvPr id="1253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3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079B7E-0766-48C9-A94A-CEBD69B12616}" type="slidenum">
              <a:rPr lang="en-US"/>
              <a:pPr/>
              <a:t>109</a:t>
            </a:fld>
            <a:endParaRPr lang="en-US"/>
          </a:p>
        </p:txBody>
      </p:sp>
      <p:sp>
        <p:nvSpPr>
          <p:cNvPr id="1254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4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0B1B28-4AE5-4DB4-9EA9-AA360BFEFA11}" type="slidenum">
              <a:rPr lang="en-US"/>
              <a:pPr/>
              <a:t>110</a:t>
            </a:fld>
            <a:endParaRPr lang="en-US"/>
          </a:p>
        </p:txBody>
      </p:sp>
      <p:sp>
        <p:nvSpPr>
          <p:cNvPr id="1255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5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35AD08-2D7C-4662-9267-56937F5AC0B8}" type="slidenum">
              <a:rPr lang="en-US"/>
              <a:pPr/>
              <a:t>12</a:t>
            </a:fld>
            <a:endParaRPr lang="en-US"/>
          </a:p>
        </p:txBody>
      </p:sp>
      <p:sp>
        <p:nvSpPr>
          <p:cNvPr id="1190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0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27DB3F-E587-4F5A-B2BC-FBC1639CE683}" type="slidenum">
              <a:rPr lang="en-US"/>
              <a:pPr/>
              <a:t>111</a:t>
            </a:fld>
            <a:endParaRPr lang="en-US"/>
          </a:p>
        </p:txBody>
      </p:sp>
      <p:sp>
        <p:nvSpPr>
          <p:cNvPr id="1256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6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82F669-3343-4E69-9804-D7096D3550C3}" type="slidenum">
              <a:rPr lang="en-US"/>
              <a:pPr/>
              <a:t>112</a:t>
            </a:fld>
            <a:endParaRPr lang="en-US"/>
          </a:p>
        </p:txBody>
      </p:sp>
      <p:sp>
        <p:nvSpPr>
          <p:cNvPr id="1257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7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562DC7-8DC2-4099-A774-68B161F42923}" type="slidenum">
              <a:rPr lang="en-US"/>
              <a:pPr/>
              <a:t>113</a:t>
            </a:fld>
            <a:endParaRPr lang="en-US"/>
          </a:p>
        </p:txBody>
      </p:sp>
      <p:sp>
        <p:nvSpPr>
          <p:cNvPr id="1258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8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429E75-0F59-4C6E-97F8-532AD85674B5}" type="slidenum">
              <a:rPr lang="en-US"/>
              <a:pPr/>
              <a:t>114</a:t>
            </a:fld>
            <a:endParaRPr lang="en-US"/>
          </a:p>
        </p:txBody>
      </p:sp>
      <p:sp>
        <p:nvSpPr>
          <p:cNvPr id="1259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C2F67B-10B8-481F-8B26-1B2CA45676FD}" type="slidenum">
              <a:rPr lang="en-US"/>
              <a:pPr/>
              <a:t>115</a:t>
            </a:fld>
            <a:endParaRPr lang="en-US"/>
          </a:p>
        </p:txBody>
      </p:sp>
      <p:sp>
        <p:nvSpPr>
          <p:cNvPr id="1260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0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6E5E39-896A-4A45-BF49-C674F9A7DF48}" type="slidenum">
              <a:rPr lang="en-US"/>
              <a:pPr/>
              <a:t>116</a:t>
            </a:fld>
            <a:endParaRPr lang="en-US"/>
          </a:p>
        </p:txBody>
      </p:sp>
      <p:sp>
        <p:nvSpPr>
          <p:cNvPr id="1261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1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C1FAD3-3192-43D7-B235-391EA1561C69}" type="slidenum">
              <a:rPr lang="en-US"/>
              <a:pPr/>
              <a:t>117</a:t>
            </a:fld>
            <a:endParaRPr lang="en-US"/>
          </a:p>
        </p:txBody>
      </p:sp>
      <p:sp>
        <p:nvSpPr>
          <p:cNvPr id="1262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2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5743D3-E981-4A41-8836-378690818951}" type="slidenum">
              <a:rPr lang="en-US"/>
              <a:pPr/>
              <a:t>118</a:t>
            </a:fld>
            <a:endParaRPr lang="en-US"/>
          </a:p>
        </p:txBody>
      </p:sp>
      <p:sp>
        <p:nvSpPr>
          <p:cNvPr id="1263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3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96CD39-A2AB-46BA-BDCA-3963B6660C08}" type="slidenum">
              <a:rPr lang="en-US"/>
              <a:pPr/>
              <a:t>119</a:t>
            </a:fld>
            <a:endParaRPr lang="en-US"/>
          </a:p>
        </p:txBody>
      </p:sp>
      <p:sp>
        <p:nvSpPr>
          <p:cNvPr id="1265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5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96CD39-A2AB-46BA-BDCA-3963B6660C08}" type="slidenum">
              <a:rPr lang="en-US"/>
              <a:pPr/>
              <a:t>120</a:t>
            </a:fld>
            <a:endParaRPr lang="en-US"/>
          </a:p>
        </p:txBody>
      </p:sp>
      <p:sp>
        <p:nvSpPr>
          <p:cNvPr id="1265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5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35AD08-2D7C-4662-9267-56937F5AC0B8}" type="slidenum">
              <a:rPr lang="en-US"/>
              <a:pPr/>
              <a:t>13</a:t>
            </a:fld>
            <a:endParaRPr lang="en-US"/>
          </a:p>
        </p:txBody>
      </p:sp>
      <p:sp>
        <p:nvSpPr>
          <p:cNvPr id="1190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0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82C9A1-9459-40CC-B338-56D3092BF632}" type="slidenum">
              <a:rPr lang="en-US"/>
              <a:pPr/>
              <a:t>121</a:t>
            </a:fld>
            <a:endParaRPr lang="en-US"/>
          </a:p>
        </p:txBody>
      </p:sp>
      <p:sp>
        <p:nvSpPr>
          <p:cNvPr id="1264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4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347F3A-C214-4E90-951F-7560D2E407A0}" type="slidenum">
              <a:rPr lang="en-US"/>
              <a:pPr/>
              <a:t>122</a:t>
            </a:fld>
            <a:endParaRPr lang="en-US"/>
          </a:p>
        </p:txBody>
      </p:sp>
      <p:sp>
        <p:nvSpPr>
          <p:cNvPr id="1266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6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347F3A-C214-4E90-951F-7560D2E407A0}" type="slidenum">
              <a:rPr lang="en-US"/>
              <a:pPr/>
              <a:t>123</a:t>
            </a:fld>
            <a:endParaRPr lang="en-US"/>
          </a:p>
        </p:txBody>
      </p:sp>
      <p:sp>
        <p:nvSpPr>
          <p:cNvPr id="1266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6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347F3A-C214-4E90-951F-7560D2E407A0}" type="slidenum">
              <a:rPr lang="en-US"/>
              <a:pPr/>
              <a:t>124</a:t>
            </a:fld>
            <a:endParaRPr lang="en-US"/>
          </a:p>
        </p:txBody>
      </p:sp>
      <p:sp>
        <p:nvSpPr>
          <p:cNvPr id="1266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6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43110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347F3A-C214-4E90-951F-7560D2E407A0}" type="slidenum">
              <a:rPr lang="en-US"/>
              <a:pPr/>
              <a:t>125</a:t>
            </a:fld>
            <a:endParaRPr lang="en-US"/>
          </a:p>
        </p:txBody>
      </p:sp>
      <p:sp>
        <p:nvSpPr>
          <p:cNvPr id="1266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6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D1709F-1EDC-4119-A0BF-7D2F34912723}" type="slidenum">
              <a:rPr lang="en-US"/>
              <a:pPr/>
              <a:t>126</a:t>
            </a:fld>
            <a:endParaRPr lang="en-US"/>
          </a:p>
        </p:txBody>
      </p:sp>
      <p:sp>
        <p:nvSpPr>
          <p:cNvPr id="132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347F3A-C214-4E90-951F-7560D2E407A0}" type="slidenum">
              <a:rPr lang="en-US"/>
              <a:pPr/>
              <a:t>127</a:t>
            </a:fld>
            <a:endParaRPr lang="en-US"/>
          </a:p>
        </p:txBody>
      </p:sp>
      <p:sp>
        <p:nvSpPr>
          <p:cNvPr id="1266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6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950242-D35B-44F1-A8BF-7938C6C933F0}" type="slidenum">
              <a:rPr lang="en-US"/>
              <a:pPr/>
              <a:t>128</a:t>
            </a:fld>
            <a:endParaRPr lang="en-US"/>
          </a:p>
        </p:txBody>
      </p:sp>
      <p:sp>
        <p:nvSpPr>
          <p:cNvPr id="1267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7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950242-D35B-44F1-A8BF-7938C6C933F0}" type="slidenum">
              <a:rPr lang="en-US"/>
              <a:pPr/>
              <a:t>129</a:t>
            </a:fld>
            <a:endParaRPr lang="en-US"/>
          </a:p>
        </p:txBody>
      </p:sp>
      <p:sp>
        <p:nvSpPr>
          <p:cNvPr id="1267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7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796575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950242-D35B-44F1-A8BF-7938C6C933F0}" type="slidenum">
              <a:rPr lang="en-US"/>
              <a:pPr/>
              <a:t>130</a:t>
            </a:fld>
            <a:endParaRPr lang="en-US"/>
          </a:p>
        </p:txBody>
      </p:sp>
      <p:sp>
        <p:nvSpPr>
          <p:cNvPr id="1267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7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078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5514EB-0CE7-4905-A965-97AECC752DFE}" type="slidenum">
              <a:rPr lang="en-US"/>
              <a:pPr/>
              <a:t>14</a:t>
            </a:fld>
            <a:endParaRPr lang="en-US"/>
          </a:p>
        </p:txBody>
      </p:sp>
      <p:sp>
        <p:nvSpPr>
          <p:cNvPr id="1191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1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950242-D35B-44F1-A8BF-7938C6C933F0}" type="slidenum">
              <a:rPr lang="en-US"/>
              <a:pPr/>
              <a:t>131</a:t>
            </a:fld>
            <a:endParaRPr lang="en-US"/>
          </a:p>
        </p:txBody>
      </p:sp>
      <p:sp>
        <p:nvSpPr>
          <p:cNvPr id="1267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7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77586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950242-D35B-44F1-A8BF-7938C6C933F0}" type="slidenum">
              <a:rPr lang="en-US"/>
              <a:pPr/>
              <a:t>132</a:t>
            </a:fld>
            <a:endParaRPr lang="en-US"/>
          </a:p>
        </p:txBody>
      </p:sp>
      <p:sp>
        <p:nvSpPr>
          <p:cNvPr id="1267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7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78920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950242-D35B-44F1-A8BF-7938C6C933F0}" type="slidenum">
              <a:rPr lang="en-US"/>
              <a:pPr/>
              <a:t>133</a:t>
            </a:fld>
            <a:endParaRPr lang="en-US"/>
          </a:p>
        </p:txBody>
      </p:sp>
      <p:sp>
        <p:nvSpPr>
          <p:cNvPr id="1267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7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108498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950242-D35B-44F1-A8BF-7938C6C933F0}" type="slidenum">
              <a:rPr lang="en-US"/>
              <a:pPr/>
              <a:t>134</a:t>
            </a:fld>
            <a:endParaRPr lang="en-US"/>
          </a:p>
        </p:txBody>
      </p:sp>
      <p:sp>
        <p:nvSpPr>
          <p:cNvPr id="1267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7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19204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65C0EA-653A-422A-A7D6-A4037F3B5E08}" type="slidenum">
              <a:rPr lang="en-US"/>
              <a:pPr/>
              <a:t>135</a:t>
            </a:fld>
            <a:endParaRPr lang="en-US"/>
          </a:p>
        </p:txBody>
      </p:sp>
      <p:sp>
        <p:nvSpPr>
          <p:cNvPr id="1268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8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884760-9F55-447D-9BC3-E99C633C5980}" type="slidenum">
              <a:rPr lang="en-US"/>
              <a:pPr/>
              <a:t>136</a:t>
            </a:fld>
            <a:endParaRPr lang="en-US"/>
          </a:p>
        </p:txBody>
      </p:sp>
      <p:sp>
        <p:nvSpPr>
          <p:cNvPr id="132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D75B6C-FB4E-4BED-A01F-066E2E4A6A10}" type="slidenum">
              <a:rPr lang="en-US"/>
              <a:pPr/>
              <a:t>137</a:t>
            </a:fld>
            <a:endParaRPr lang="en-US"/>
          </a:p>
        </p:txBody>
      </p:sp>
      <p:sp>
        <p:nvSpPr>
          <p:cNvPr id="1209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D75B6C-FB4E-4BED-A01F-066E2E4A6A10}" type="slidenum">
              <a:rPr lang="en-US"/>
              <a:pPr/>
              <a:t>138</a:t>
            </a:fld>
            <a:endParaRPr lang="en-US"/>
          </a:p>
        </p:txBody>
      </p:sp>
      <p:sp>
        <p:nvSpPr>
          <p:cNvPr id="1209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D75B6C-FB4E-4BED-A01F-066E2E4A6A10}" type="slidenum">
              <a:rPr lang="en-US"/>
              <a:pPr/>
              <a:t>139</a:t>
            </a:fld>
            <a:endParaRPr lang="en-US"/>
          </a:p>
        </p:txBody>
      </p:sp>
      <p:sp>
        <p:nvSpPr>
          <p:cNvPr id="1209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D75B6C-FB4E-4BED-A01F-066E2E4A6A10}" type="slidenum">
              <a:rPr lang="en-US"/>
              <a:pPr/>
              <a:t>140</a:t>
            </a:fld>
            <a:endParaRPr lang="en-US"/>
          </a:p>
        </p:txBody>
      </p:sp>
      <p:sp>
        <p:nvSpPr>
          <p:cNvPr id="1209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7D75E0-0451-4A4A-B8F7-06B341A783C6}" type="slidenum">
              <a:rPr lang="en-US"/>
              <a:pPr/>
              <a:t>15</a:t>
            </a:fld>
            <a:endParaRPr lang="en-US"/>
          </a:p>
        </p:txBody>
      </p:sp>
      <p:sp>
        <p:nvSpPr>
          <p:cNvPr id="119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00557C-CEE4-468B-A165-323BC30BE993}" type="slidenum">
              <a:rPr lang="en-US"/>
              <a:pPr/>
              <a:t>141</a:t>
            </a:fld>
            <a:endParaRPr lang="en-US"/>
          </a:p>
        </p:txBody>
      </p:sp>
      <p:sp>
        <p:nvSpPr>
          <p:cNvPr id="1211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1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00557C-CEE4-468B-A165-323BC30BE993}" type="slidenum">
              <a:rPr lang="en-US"/>
              <a:pPr/>
              <a:t>142</a:t>
            </a:fld>
            <a:endParaRPr lang="en-US"/>
          </a:p>
        </p:txBody>
      </p:sp>
      <p:sp>
        <p:nvSpPr>
          <p:cNvPr id="1211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1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CAF80F-8A72-497D-8F1B-8E720A98BE07}" type="slidenum">
              <a:rPr lang="en-US"/>
              <a:pPr/>
              <a:t>143</a:t>
            </a:fld>
            <a:endParaRPr lang="en-US"/>
          </a:p>
        </p:txBody>
      </p:sp>
      <p:sp>
        <p:nvSpPr>
          <p:cNvPr id="1212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2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CAF80F-8A72-497D-8F1B-8E720A98BE07}" type="slidenum">
              <a:rPr lang="en-US"/>
              <a:pPr/>
              <a:t>144</a:t>
            </a:fld>
            <a:endParaRPr lang="en-US"/>
          </a:p>
        </p:txBody>
      </p:sp>
      <p:sp>
        <p:nvSpPr>
          <p:cNvPr id="1212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2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CAF80F-8A72-497D-8F1B-8E720A98BE07}" type="slidenum">
              <a:rPr lang="en-US"/>
              <a:pPr/>
              <a:t>145</a:t>
            </a:fld>
            <a:endParaRPr lang="en-US"/>
          </a:p>
        </p:txBody>
      </p:sp>
      <p:sp>
        <p:nvSpPr>
          <p:cNvPr id="1212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2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CAF80F-8A72-497D-8F1B-8E720A98BE07}" type="slidenum">
              <a:rPr lang="en-US"/>
              <a:pPr/>
              <a:t>146</a:t>
            </a:fld>
            <a:endParaRPr lang="en-US"/>
          </a:p>
        </p:txBody>
      </p:sp>
      <p:sp>
        <p:nvSpPr>
          <p:cNvPr id="1212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2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CAF80F-8A72-497D-8F1B-8E720A98BE07}" type="slidenum">
              <a:rPr lang="en-US"/>
              <a:pPr/>
              <a:t>147</a:t>
            </a:fld>
            <a:endParaRPr lang="en-US"/>
          </a:p>
        </p:txBody>
      </p:sp>
      <p:sp>
        <p:nvSpPr>
          <p:cNvPr id="1212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2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CAF80F-8A72-497D-8F1B-8E720A98BE07}" type="slidenum">
              <a:rPr lang="en-US"/>
              <a:pPr/>
              <a:t>148</a:t>
            </a:fld>
            <a:endParaRPr lang="en-US"/>
          </a:p>
        </p:txBody>
      </p:sp>
      <p:sp>
        <p:nvSpPr>
          <p:cNvPr id="1212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2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CAF80F-8A72-497D-8F1B-8E720A98BE07}" type="slidenum">
              <a:rPr lang="en-US"/>
              <a:pPr/>
              <a:t>149</a:t>
            </a:fld>
            <a:endParaRPr lang="en-US"/>
          </a:p>
        </p:txBody>
      </p:sp>
      <p:sp>
        <p:nvSpPr>
          <p:cNvPr id="1212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2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CAF80F-8A72-497D-8F1B-8E720A98BE07}" type="slidenum">
              <a:rPr lang="en-US"/>
              <a:pPr/>
              <a:t>150</a:t>
            </a:fld>
            <a:endParaRPr lang="en-US"/>
          </a:p>
        </p:txBody>
      </p:sp>
      <p:sp>
        <p:nvSpPr>
          <p:cNvPr id="1212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2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2D7F2A-86CD-4E29-AD15-1F5F5C905A3B}" type="slidenum">
              <a:rPr lang="en-US"/>
              <a:pPr/>
              <a:t>16</a:t>
            </a:fld>
            <a:endParaRPr lang="en-US"/>
          </a:p>
        </p:txBody>
      </p:sp>
      <p:sp>
        <p:nvSpPr>
          <p:cNvPr id="1193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3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CAF80F-8A72-497D-8F1B-8E720A98BE07}" type="slidenum">
              <a:rPr lang="en-US"/>
              <a:pPr/>
              <a:t>151</a:t>
            </a:fld>
            <a:endParaRPr lang="en-US"/>
          </a:p>
        </p:txBody>
      </p:sp>
      <p:sp>
        <p:nvSpPr>
          <p:cNvPr id="1212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2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CAF80F-8A72-497D-8F1B-8E720A98BE07}" type="slidenum">
              <a:rPr lang="en-US"/>
              <a:pPr/>
              <a:t>152</a:t>
            </a:fld>
            <a:endParaRPr lang="en-US"/>
          </a:p>
        </p:txBody>
      </p:sp>
      <p:sp>
        <p:nvSpPr>
          <p:cNvPr id="1212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2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CAF80F-8A72-497D-8F1B-8E720A98BE07}" type="slidenum">
              <a:rPr lang="en-US"/>
              <a:pPr/>
              <a:t>153</a:t>
            </a:fld>
            <a:endParaRPr lang="en-US"/>
          </a:p>
        </p:txBody>
      </p:sp>
      <p:sp>
        <p:nvSpPr>
          <p:cNvPr id="1212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2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CAF80F-8A72-497D-8F1B-8E720A98BE07}" type="slidenum">
              <a:rPr lang="en-US"/>
              <a:pPr/>
              <a:t>154</a:t>
            </a:fld>
            <a:endParaRPr lang="en-US"/>
          </a:p>
        </p:txBody>
      </p:sp>
      <p:sp>
        <p:nvSpPr>
          <p:cNvPr id="1212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2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CAF80F-8A72-497D-8F1B-8E720A98BE07}" type="slidenum">
              <a:rPr lang="en-US"/>
              <a:pPr/>
              <a:t>155</a:t>
            </a:fld>
            <a:endParaRPr lang="en-US"/>
          </a:p>
        </p:txBody>
      </p:sp>
      <p:sp>
        <p:nvSpPr>
          <p:cNvPr id="1212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2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CAF80F-8A72-497D-8F1B-8E720A98BE07}" type="slidenum">
              <a:rPr lang="en-US"/>
              <a:pPr/>
              <a:t>156</a:t>
            </a:fld>
            <a:endParaRPr lang="en-US"/>
          </a:p>
        </p:txBody>
      </p:sp>
      <p:sp>
        <p:nvSpPr>
          <p:cNvPr id="1212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2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CAF80F-8A72-497D-8F1B-8E720A98BE07}" type="slidenum">
              <a:rPr lang="en-US"/>
              <a:pPr/>
              <a:t>157</a:t>
            </a:fld>
            <a:endParaRPr lang="en-US"/>
          </a:p>
        </p:txBody>
      </p:sp>
      <p:sp>
        <p:nvSpPr>
          <p:cNvPr id="1212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2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CAF80F-8A72-497D-8F1B-8E720A98BE07}" type="slidenum">
              <a:rPr lang="en-US"/>
              <a:pPr/>
              <a:t>158</a:t>
            </a:fld>
            <a:endParaRPr lang="en-US"/>
          </a:p>
        </p:txBody>
      </p:sp>
      <p:sp>
        <p:nvSpPr>
          <p:cNvPr id="1212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2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CAF80F-8A72-497D-8F1B-8E720A98BE07}" type="slidenum">
              <a:rPr lang="en-US"/>
              <a:pPr/>
              <a:t>159</a:t>
            </a:fld>
            <a:endParaRPr lang="en-US"/>
          </a:p>
        </p:txBody>
      </p:sp>
      <p:sp>
        <p:nvSpPr>
          <p:cNvPr id="1212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2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CAF80F-8A72-497D-8F1B-8E720A98BE07}" type="slidenum">
              <a:rPr lang="en-US"/>
              <a:pPr/>
              <a:t>160</a:t>
            </a:fld>
            <a:endParaRPr lang="en-US"/>
          </a:p>
        </p:txBody>
      </p:sp>
      <p:sp>
        <p:nvSpPr>
          <p:cNvPr id="1212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2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EE892D-51DA-4429-BFFA-1D5452FAB7F5}" type="slidenum">
              <a:rPr lang="en-US"/>
              <a:pPr/>
              <a:t>17</a:t>
            </a:fld>
            <a:endParaRPr lang="en-US"/>
          </a:p>
        </p:txBody>
      </p:sp>
      <p:sp>
        <p:nvSpPr>
          <p:cNvPr id="1195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5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CAF80F-8A72-497D-8F1B-8E720A98BE07}" type="slidenum">
              <a:rPr lang="en-US"/>
              <a:pPr/>
              <a:t>161</a:t>
            </a:fld>
            <a:endParaRPr lang="en-US"/>
          </a:p>
        </p:txBody>
      </p:sp>
      <p:sp>
        <p:nvSpPr>
          <p:cNvPr id="1212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2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8EBEB5-2C47-4A37-80CE-57754A40A07B}" type="slidenum">
              <a:rPr lang="en-US"/>
              <a:pPr/>
              <a:t>162</a:t>
            </a:fld>
            <a:endParaRPr lang="en-US"/>
          </a:p>
        </p:txBody>
      </p:sp>
      <p:sp>
        <p:nvSpPr>
          <p:cNvPr id="1227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7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8EBEB5-2C47-4A37-80CE-57754A40A07B}" type="slidenum">
              <a:rPr lang="en-US"/>
              <a:pPr/>
              <a:t>163</a:t>
            </a:fld>
            <a:endParaRPr lang="en-US"/>
          </a:p>
        </p:txBody>
      </p:sp>
      <p:sp>
        <p:nvSpPr>
          <p:cNvPr id="1227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7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8EBEB5-2C47-4A37-80CE-57754A40A07B}" type="slidenum">
              <a:rPr lang="en-US"/>
              <a:pPr/>
              <a:t>164</a:t>
            </a:fld>
            <a:endParaRPr lang="en-US"/>
          </a:p>
        </p:txBody>
      </p:sp>
      <p:sp>
        <p:nvSpPr>
          <p:cNvPr id="1227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7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8EBEB5-2C47-4A37-80CE-57754A40A07B}" type="slidenum">
              <a:rPr lang="en-US"/>
              <a:pPr/>
              <a:t>165</a:t>
            </a:fld>
            <a:endParaRPr lang="en-US"/>
          </a:p>
        </p:txBody>
      </p:sp>
      <p:sp>
        <p:nvSpPr>
          <p:cNvPr id="1227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7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8EBEB5-2C47-4A37-80CE-57754A40A07B}" type="slidenum">
              <a:rPr lang="en-US"/>
              <a:pPr/>
              <a:t>166</a:t>
            </a:fld>
            <a:endParaRPr lang="en-US"/>
          </a:p>
        </p:txBody>
      </p:sp>
      <p:sp>
        <p:nvSpPr>
          <p:cNvPr id="1227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7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CAF80F-8A72-497D-8F1B-8E720A98BE07}" type="slidenum">
              <a:rPr lang="en-US"/>
              <a:pPr/>
              <a:t>167</a:t>
            </a:fld>
            <a:endParaRPr lang="en-US"/>
          </a:p>
        </p:txBody>
      </p:sp>
      <p:sp>
        <p:nvSpPr>
          <p:cNvPr id="1212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2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00557C-CEE4-468B-A165-323BC30BE993}" type="slidenum">
              <a:rPr lang="en-US"/>
              <a:pPr/>
              <a:t>168</a:t>
            </a:fld>
            <a:endParaRPr lang="en-US"/>
          </a:p>
        </p:txBody>
      </p:sp>
      <p:sp>
        <p:nvSpPr>
          <p:cNvPr id="1211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1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CAF80F-8A72-497D-8F1B-8E720A98BE07}" type="slidenum">
              <a:rPr lang="en-US"/>
              <a:pPr/>
              <a:t>169</a:t>
            </a:fld>
            <a:endParaRPr lang="en-US"/>
          </a:p>
        </p:txBody>
      </p:sp>
      <p:sp>
        <p:nvSpPr>
          <p:cNvPr id="1212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2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AF3664-5EDD-4FE6-ACDD-3EAE8351D77D}" type="slidenum">
              <a:rPr lang="en-US"/>
              <a:pPr/>
              <a:t>170</a:t>
            </a:fld>
            <a:endParaRPr lang="en-US"/>
          </a:p>
        </p:txBody>
      </p:sp>
      <p:sp>
        <p:nvSpPr>
          <p:cNvPr id="1204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4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3E09B9-41CC-44D8-A7EE-522ECA74F13E}" type="slidenum">
              <a:rPr lang="en-US"/>
              <a:pPr/>
              <a:t>18</a:t>
            </a:fld>
            <a:endParaRPr lang="en-US"/>
          </a:p>
        </p:txBody>
      </p:sp>
      <p:sp>
        <p:nvSpPr>
          <p:cNvPr id="1196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6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AF3664-5EDD-4FE6-ACDD-3EAE8351D77D}" type="slidenum">
              <a:rPr lang="en-US"/>
              <a:pPr/>
              <a:t>171</a:t>
            </a:fld>
            <a:endParaRPr lang="en-US"/>
          </a:p>
        </p:txBody>
      </p:sp>
      <p:sp>
        <p:nvSpPr>
          <p:cNvPr id="1204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4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CAF80F-8A72-497D-8F1B-8E720A98BE07}" type="slidenum">
              <a:rPr lang="en-US"/>
              <a:pPr/>
              <a:t>172</a:t>
            </a:fld>
            <a:endParaRPr lang="en-US"/>
          </a:p>
        </p:txBody>
      </p:sp>
      <p:sp>
        <p:nvSpPr>
          <p:cNvPr id="1212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2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AF3664-5EDD-4FE6-ACDD-3EAE8351D77D}" type="slidenum">
              <a:rPr lang="en-US"/>
              <a:pPr/>
              <a:t>173</a:t>
            </a:fld>
            <a:endParaRPr lang="en-US"/>
          </a:p>
        </p:txBody>
      </p:sp>
      <p:sp>
        <p:nvSpPr>
          <p:cNvPr id="1204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4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CAF80F-8A72-497D-8F1B-8E720A98BE07}" type="slidenum">
              <a:rPr lang="en-US"/>
              <a:pPr/>
              <a:t>174</a:t>
            </a:fld>
            <a:endParaRPr lang="en-US"/>
          </a:p>
        </p:txBody>
      </p:sp>
      <p:sp>
        <p:nvSpPr>
          <p:cNvPr id="1212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2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CAF80F-8A72-497D-8F1B-8E720A98BE07}" type="slidenum">
              <a:rPr lang="en-US"/>
              <a:pPr/>
              <a:t>175</a:t>
            </a:fld>
            <a:endParaRPr lang="en-US"/>
          </a:p>
        </p:txBody>
      </p:sp>
      <p:sp>
        <p:nvSpPr>
          <p:cNvPr id="1212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2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CAF80F-8A72-497D-8F1B-8E720A98BE07}" type="slidenum">
              <a:rPr lang="en-US"/>
              <a:pPr/>
              <a:t>176</a:t>
            </a:fld>
            <a:endParaRPr lang="en-US"/>
          </a:p>
        </p:txBody>
      </p:sp>
      <p:sp>
        <p:nvSpPr>
          <p:cNvPr id="1212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2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CAF80F-8A72-497D-8F1B-8E720A98BE07}" type="slidenum">
              <a:rPr lang="en-US"/>
              <a:pPr/>
              <a:t>177</a:t>
            </a:fld>
            <a:endParaRPr lang="en-US"/>
          </a:p>
        </p:txBody>
      </p:sp>
      <p:sp>
        <p:nvSpPr>
          <p:cNvPr id="1212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2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CAF80F-8A72-497D-8F1B-8E720A98BE07}" type="slidenum">
              <a:rPr lang="en-US"/>
              <a:pPr/>
              <a:t>178</a:t>
            </a:fld>
            <a:endParaRPr lang="en-US"/>
          </a:p>
        </p:txBody>
      </p:sp>
      <p:sp>
        <p:nvSpPr>
          <p:cNvPr id="1212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2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CAF80F-8A72-497D-8F1B-8E720A98BE07}" type="slidenum">
              <a:rPr lang="en-US"/>
              <a:pPr/>
              <a:t>179</a:t>
            </a:fld>
            <a:endParaRPr lang="en-US"/>
          </a:p>
        </p:txBody>
      </p:sp>
      <p:sp>
        <p:nvSpPr>
          <p:cNvPr id="1212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2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CAF80F-8A72-497D-8F1B-8E720A98BE07}" type="slidenum">
              <a:rPr lang="en-US"/>
              <a:pPr/>
              <a:t>180</a:t>
            </a:fld>
            <a:endParaRPr lang="en-US"/>
          </a:p>
        </p:txBody>
      </p:sp>
      <p:sp>
        <p:nvSpPr>
          <p:cNvPr id="1212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2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3E09B9-41CC-44D8-A7EE-522ECA74F13E}" type="slidenum">
              <a:rPr lang="en-US"/>
              <a:pPr/>
              <a:t>19</a:t>
            </a:fld>
            <a:endParaRPr lang="en-US"/>
          </a:p>
        </p:txBody>
      </p:sp>
      <p:sp>
        <p:nvSpPr>
          <p:cNvPr id="1196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6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CAF80F-8A72-497D-8F1B-8E720A98BE07}" type="slidenum">
              <a:rPr lang="en-US"/>
              <a:pPr/>
              <a:t>181</a:t>
            </a:fld>
            <a:endParaRPr lang="en-US"/>
          </a:p>
        </p:txBody>
      </p:sp>
      <p:sp>
        <p:nvSpPr>
          <p:cNvPr id="1212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2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CAF80F-8A72-497D-8F1B-8E720A98BE07}" type="slidenum">
              <a:rPr lang="en-US"/>
              <a:pPr/>
              <a:t>182</a:t>
            </a:fld>
            <a:endParaRPr lang="en-US"/>
          </a:p>
        </p:txBody>
      </p:sp>
      <p:sp>
        <p:nvSpPr>
          <p:cNvPr id="1212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2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00557C-CEE4-468B-A165-323BC30BE993}" type="slidenum">
              <a:rPr lang="en-US"/>
              <a:pPr/>
              <a:t>183</a:t>
            </a:fld>
            <a:endParaRPr lang="en-US"/>
          </a:p>
        </p:txBody>
      </p:sp>
      <p:sp>
        <p:nvSpPr>
          <p:cNvPr id="1211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1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5DDC6C-1D2A-4A52-B726-1F8852540491}" type="slidenum">
              <a:rPr lang="en-US"/>
              <a:pPr/>
              <a:t>184</a:t>
            </a:fld>
            <a:endParaRPr lang="en-US"/>
          </a:p>
        </p:txBody>
      </p:sp>
      <p:sp>
        <p:nvSpPr>
          <p:cNvPr id="1216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6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42B0AF-3D46-49E9-B250-922758483AB7}" type="slidenum">
              <a:rPr lang="en-US"/>
              <a:pPr/>
              <a:t>185</a:t>
            </a:fld>
            <a:endParaRPr lang="en-US"/>
          </a:p>
        </p:txBody>
      </p:sp>
      <p:sp>
        <p:nvSpPr>
          <p:cNvPr id="1271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71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7A10D1-CBFD-4F4A-B5DC-0D039A893BB6}" type="slidenum">
              <a:rPr lang="en-US"/>
              <a:pPr/>
              <a:t>186</a:t>
            </a:fld>
            <a:endParaRPr lang="en-US"/>
          </a:p>
        </p:txBody>
      </p:sp>
      <p:sp>
        <p:nvSpPr>
          <p:cNvPr id="1272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72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7A10D1-CBFD-4F4A-B5DC-0D039A893BB6}" type="slidenum">
              <a:rPr lang="en-US"/>
              <a:pPr/>
              <a:t>187</a:t>
            </a:fld>
            <a:endParaRPr lang="en-US"/>
          </a:p>
        </p:txBody>
      </p:sp>
      <p:sp>
        <p:nvSpPr>
          <p:cNvPr id="1272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72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CAF80F-8A72-497D-8F1B-8E720A98BE07}" type="slidenum">
              <a:rPr lang="en-US"/>
              <a:pPr/>
              <a:t>188</a:t>
            </a:fld>
            <a:endParaRPr lang="en-US"/>
          </a:p>
        </p:txBody>
      </p:sp>
      <p:sp>
        <p:nvSpPr>
          <p:cNvPr id="1212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2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D9C153-F05A-416A-B451-4A23C867EF09}" type="slidenum">
              <a:rPr lang="en-US"/>
              <a:pPr/>
              <a:t>189</a:t>
            </a:fld>
            <a:endParaRPr lang="en-US"/>
          </a:p>
        </p:txBody>
      </p:sp>
      <p:sp>
        <p:nvSpPr>
          <p:cNvPr id="1220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0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5039FB-68DD-4C18-92F0-0C883BEBA8EB}" type="slidenum">
              <a:rPr lang="en-US"/>
              <a:pPr/>
              <a:t>190</a:t>
            </a:fld>
            <a:endParaRPr lang="en-US"/>
          </a:p>
        </p:txBody>
      </p:sp>
      <p:sp>
        <p:nvSpPr>
          <p:cNvPr id="1229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596F8C-A0A3-4609-BA43-9B76F2650873}" type="slidenum">
              <a:rPr lang="en-US"/>
              <a:pPr/>
              <a:t>20</a:t>
            </a:fld>
            <a:endParaRPr lang="en-US"/>
          </a:p>
        </p:txBody>
      </p:sp>
      <p:sp>
        <p:nvSpPr>
          <p:cNvPr id="1197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7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5039FB-68DD-4C18-92F0-0C883BEBA8EB}" type="slidenum">
              <a:rPr lang="en-US"/>
              <a:pPr/>
              <a:t>191</a:t>
            </a:fld>
            <a:endParaRPr lang="en-US"/>
          </a:p>
        </p:txBody>
      </p:sp>
      <p:sp>
        <p:nvSpPr>
          <p:cNvPr id="1229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D9C153-F05A-416A-B451-4A23C867EF09}" type="slidenum">
              <a:rPr lang="en-US"/>
              <a:pPr/>
              <a:t>192</a:t>
            </a:fld>
            <a:endParaRPr lang="en-US"/>
          </a:p>
        </p:txBody>
      </p:sp>
      <p:sp>
        <p:nvSpPr>
          <p:cNvPr id="1220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0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D9C153-F05A-416A-B451-4A23C867EF09}" type="slidenum">
              <a:rPr lang="en-US"/>
              <a:pPr/>
              <a:t>193</a:t>
            </a:fld>
            <a:endParaRPr lang="en-US"/>
          </a:p>
        </p:txBody>
      </p:sp>
      <p:sp>
        <p:nvSpPr>
          <p:cNvPr id="1220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0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D9C153-F05A-416A-B451-4A23C867EF09}" type="slidenum">
              <a:rPr lang="en-US"/>
              <a:pPr/>
              <a:t>194</a:t>
            </a:fld>
            <a:endParaRPr lang="en-US"/>
          </a:p>
        </p:txBody>
      </p:sp>
      <p:sp>
        <p:nvSpPr>
          <p:cNvPr id="1220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0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D9C153-F05A-416A-B451-4A23C867EF09}" type="slidenum">
              <a:rPr lang="en-US"/>
              <a:pPr/>
              <a:t>195</a:t>
            </a:fld>
            <a:endParaRPr lang="en-US"/>
          </a:p>
        </p:txBody>
      </p:sp>
      <p:sp>
        <p:nvSpPr>
          <p:cNvPr id="1220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0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D9C153-F05A-416A-B451-4A23C867EF09}" type="slidenum">
              <a:rPr lang="en-US"/>
              <a:pPr/>
              <a:t>196</a:t>
            </a:fld>
            <a:endParaRPr lang="en-US"/>
          </a:p>
        </p:txBody>
      </p:sp>
      <p:sp>
        <p:nvSpPr>
          <p:cNvPr id="1220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0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D9C153-F05A-416A-B451-4A23C867EF09}" type="slidenum">
              <a:rPr lang="en-US"/>
              <a:pPr/>
              <a:t>197</a:t>
            </a:fld>
            <a:endParaRPr lang="en-US"/>
          </a:p>
        </p:txBody>
      </p:sp>
      <p:sp>
        <p:nvSpPr>
          <p:cNvPr id="1220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0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D9C153-F05A-416A-B451-4A23C867EF09}" type="slidenum">
              <a:rPr lang="en-US"/>
              <a:pPr/>
              <a:t>198</a:t>
            </a:fld>
            <a:endParaRPr lang="en-US"/>
          </a:p>
        </p:txBody>
      </p:sp>
      <p:sp>
        <p:nvSpPr>
          <p:cNvPr id="1220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0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1628D2-5DD6-4D63-86A9-6101C631CCB4}" type="slidenum">
              <a:rPr lang="en-US"/>
              <a:pPr/>
              <a:t>199</a:t>
            </a:fld>
            <a:endParaRPr lang="en-US"/>
          </a:p>
        </p:txBody>
      </p:sp>
      <p:sp>
        <p:nvSpPr>
          <p:cNvPr id="1269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1628D2-5DD6-4D63-86A9-6101C631CCB4}" type="slidenum">
              <a:rPr lang="en-US"/>
              <a:pPr/>
              <a:t>200</a:t>
            </a:fld>
            <a:endParaRPr lang="en-US"/>
          </a:p>
        </p:txBody>
      </p:sp>
      <p:sp>
        <p:nvSpPr>
          <p:cNvPr id="1269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714780-11DF-4472-AE76-0B6C10813017}" type="slidenum">
              <a:rPr lang="en-US"/>
              <a:pPr/>
              <a:t>3</a:t>
            </a:fld>
            <a:endParaRPr lang="en-US"/>
          </a:p>
        </p:txBody>
      </p:sp>
      <p:sp>
        <p:nvSpPr>
          <p:cNvPr id="118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1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37FB56-FA1D-441A-AC74-3908DC102C15}" type="slidenum">
              <a:rPr lang="en-US"/>
              <a:pPr/>
              <a:t>21</a:t>
            </a:fld>
            <a:endParaRPr lang="en-US"/>
          </a:p>
        </p:txBody>
      </p:sp>
      <p:sp>
        <p:nvSpPr>
          <p:cNvPr id="1210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0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1E4B40-CFEF-4A9F-BC41-F6582471A4B2}" type="slidenum">
              <a:rPr lang="en-US"/>
              <a:pPr/>
              <a:t>201</a:t>
            </a:fld>
            <a:endParaRPr lang="en-US"/>
          </a:p>
        </p:txBody>
      </p:sp>
      <p:sp>
        <p:nvSpPr>
          <p:cNvPr id="1270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70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1E4B40-CFEF-4A9F-BC41-F6582471A4B2}" type="slidenum">
              <a:rPr lang="en-US"/>
              <a:pPr/>
              <a:t>202</a:t>
            </a:fld>
            <a:endParaRPr lang="en-US"/>
          </a:p>
        </p:txBody>
      </p:sp>
      <p:sp>
        <p:nvSpPr>
          <p:cNvPr id="1270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70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1628D2-5DD6-4D63-86A9-6101C631CCB4}" type="slidenum">
              <a:rPr lang="en-US"/>
              <a:pPr/>
              <a:t>203</a:t>
            </a:fld>
            <a:endParaRPr lang="en-US"/>
          </a:p>
        </p:txBody>
      </p:sp>
      <p:sp>
        <p:nvSpPr>
          <p:cNvPr id="1269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1E4B40-CFEF-4A9F-BC41-F6582471A4B2}" type="slidenum">
              <a:rPr lang="en-US"/>
              <a:pPr/>
              <a:t>204</a:t>
            </a:fld>
            <a:endParaRPr lang="en-US"/>
          </a:p>
        </p:txBody>
      </p:sp>
      <p:sp>
        <p:nvSpPr>
          <p:cNvPr id="1270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70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1628D2-5DD6-4D63-86A9-6101C631CCB4}" type="slidenum">
              <a:rPr lang="en-US"/>
              <a:pPr/>
              <a:t>205</a:t>
            </a:fld>
            <a:endParaRPr lang="en-US"/>
          </a:p>
        </p:txBody>
      </p:sp>
      <p:sp>
        <p:nvSpPr>
          <p:cNvPr id="1269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42B0AF-3D46-49E9-B250-922758483AB7}" type="slidenum">
              <a:rPr lang="en-US"/>
              <a:pPr/>
              <a:t>206</a:t>
            </a:fld>
            <a:endParaRPr lang="en-US"/>
          </a:p>
        </p:txBody>
      </p:sp>
      <p:sp>
        <p:nvSpPr>
          <p:cNvPr id="1271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71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1E4B40-CFEF-4A9F-BC41-F6582471A4B2}" type="slidenum">
              <a:rPr lang="en-US"/>
              <a:pPr/>
              <a:t>207</a:t>
            </a:fld>
            <a:endParaRPr lang="en-US"/>
          </a:p>
        </p:txBody>
      </p:sp>
      <p:sp>
        <p:nvSpPr>
          <p:cNvPr id="1270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70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1628D2-5DD6-4D63-86A9-6101C631CCB4}" type="slidenum">
              <a:rPr lang="en-US"/>
              <a:pPr/>
              <a:t>208</a:t>
            </a:fld>
            <a:endParaRPr lang="en-US"/>
          </a:p>
        </p:txBody>
      </p:sp>
      <p:sp>
        <p:nvSpPr>
          <p:cNvPr id="1269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42B0AF-3D46-49E9-B250-922758483AB7}" type="slidenum">
              <a:rPr lang="en-US"/>
              <a:pPr/>
              <a:t>209</a:t>
            </a:fld>
            <a:endParaRPr lang="en-US"/>
          </a:p>
        </p:txBody>
      </p:sp>
      <p:sp>
        <p:nvSpPr>
          <p:cNvPr id="1271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71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FB009B-3AFA-4A89-A9D5-F5A06826A0F7}" type="slidenum">
              <a:rPr lang="en-US"/>
              <a:pPr/>
              <a:t>210</a:t>
            </a:fld>
            <a:endParaRPr lang="en-US"/>
          </a:p>
        </p:txBody>
      </p:sp>
      <p:sp>
        <p:nvSpPr>
          <p:cNvPr id="1218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FE2E5B-ABE0-4137-9A2E-377AF1ADACD2}" type="slidenum">
              <a:rPr lang="en-US"/>
              <a:pPr/>
              <a:t>22</a:t>
            </a:fld>
            <a:endParaRPr lang="en-US"/>
          </a:p>
        </p:txBody>
      </p:sp>
      <p:sp>
        <p:nvSpPr>
          <p:cNvPr id="1228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D59DDD-6FC0-4454-BF32-58CF3FE8C66B}" type="slidenum">
              <a:rPr lang="en-US"/>
              <a:pPr/>
              <a:t>211</a:t>
            </a:fld>
            <a:endParaRPr lang="en-US"/>
          </a:p>
        </p:txBody>
      </p:sp>
      <p:sp>
        <p:nvSpPr>
          <p:cNvPr id="1219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9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FB009B-3AFA-4A89-A9D5-F5A06826A0F7}" type="slidenum">
              <a:rPr lang="en-US"/>
              <a:pPr/>
              <a:t>212</a:t>
            </a:fld>
            <a:endParaRPr lang="en-US"/>
          </a:p>
        </p:txBody>
      </p:sp>
      <p:sp>
        <p:nvSpPr>
          <p:cNvPr id="1218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FE2E5B-ABE0-4137-9A2E-377AF1ADACD2}" type="slidenum">
              <a:rPr lang="en-US"/>
              <a:pPr/>
              <a:t>23</a:t>
            </a:fld>
            <a:endParaRPr lang="en-US"/>
          </a:p>
        </p:txBody>
      </p:sp>
      <p:sp>
        <p:nvSpPr>
          <p:cNvPr id="1228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FE2E5B-ABE0-4137-9A2E-377AF1ADACD2}" type="slidenum">
              <a:rPr lang="en-US"/>
              <a:pPr/>
              <a:t>24</a:t>
            </a:fld>
            <a:endParaRPr lang="en-US"/>
          </a:p>
        </p:txBody>
      </p:sp>
      <p:sp>
        <p:nvSpPr>
          <p:cNvPr id="1228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2A4490-4B03-40FA-91F1-6F47C42D667B}" type="slidenum">
              <a:rPr lang="en-US"/>
              <a:pPr/>
              <a:t>25</a:t>
            </a:fld>
            <a:endParaRPr lang="en-US"/>
          </a:p>
        </p:txBody>
      </p:sp>
      <p:sp>
        <p:nvSpPr>
          <p:cNvPr id="1198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3D2F49-291D-43EF-B2C2-440CE5CE789E}" type="slidenum">
              <a:rPr lang="en-US"/>
              <a:pPr/>
              <a:t>26</a:t>
            </a:fld>
            <a:endParaRPr lang="en-US"/>
          </a:p>
        </p:txBody>
      </p:sp>
      <p:sp>
        <p:nvSpPr>
          <p:cNvPr id="1202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2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C9C055-72E0-4522-A77B-8AF120537E44}" type="slidenum">
              <a:rPr lang="en-US"/>
              <a:pPr/>
              <a:t>27</a:t>
            </a:fld>
            <a:endParaRPr lang="en-US"/>
          </a:p>
        </p:txBody>
      </p:sp>
      <p:sp>
        <p:nvSpPr>
          <p:cNvPr id="1200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C9C055-72E0-4522-A77B-8AF120537E44}" type="slidenum">
              <a:rPr lang="en-US"/>
              <a:pPr/>
              <a:t>28</a:t>
            </a:fld>
            <a:endParaRPr lang="en-US"/>
          </a:p>
        </p:txBody>
      </p:sp>
      <p:sp>
        <p:nvSpPr>
          <p:cNvPr id="1200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3A37F4-AC94-47A7-A663-0685A2BCC5FF}" type="slidenum">
              <a:rPr lang="en-US"/>
              <a:pPr/>
              <a:t>29</a:t>
            </a:fld>
            <a:endParaRPr lang="en-US"/>
          </a:p>
        </p:txBody>
      </p:sp>
      <p:sp>
        <p:nvSpPr>
          <p:cNvPr id="1201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1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AF3664-5EDD-4FE6-ACDD-3EAE8351D77D}" type="slidenum">
              <a:rPr lang="en-US"/>
              <a:pPr/>
              <a:t>30</a:t>
            </a:fld>
            <a:endParaRPr lang="en-US"/>
          </a:p>
        </p:txBody>
      </p:sp>
      <p:sp>
        <p:nvSpPr>
          <p:cNvPr id="1204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4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1028A3-F306-45FB-8DC7-09A2DE89FFA7}" type="slidenum">
              <a:rPr lang="en-US"/>
              <a:pPr/>
              <a:t>4</a:t>
            </a:fld>
            <a:endParaRPr lang="en-US"/>
          </a:p>
        </p:txBody>
      </p:sp>
      <p:sp>
        <p:nvSpPr>
          <p:cNvPr id="1182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2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4075C2-A20B-4A7A-8F51-71B0A3CBB4C7}" type="slidenum">
              <a:rPr lang="en-US"/>
              <a:pPr/>
              <a:t>31</a:t>
            </a:fld>
            <a:endParaRPr lang="en-US"/>
          </a:p>
        </p:txBody>
      </p:sp>
      <p:sp>
        <p:nvSpPr>
          <p:cNvPr id="1203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3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AB6B2C-21FC-4D6D-9E7C-29AA6CFA2E86}" type="slidenum">
              <a:rPr lang="en-US"/>
              <a:pPr/>
              <a:t>32</a:t>
            </a:fld>
            <a:endParaRPr lang="en-US"/>
          </a:p>
        </p:txBody>
      </p:sp>
      <p:sp>
        <p:nvSpPr>
          <p:cNvPr id="1205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5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06D9D6-DDAD-431E-A80D-583333B50DB4}" type="slidenum">
              <a:rPr lang="en-US"/>
              <a:pPr/>
              <a:t>33</a:t>
            </a:fld>
            <a:endParaRPr lang="en-US"/>
          </a:p>
        </p:txBody>
      </p:sp>
      <p:sp>
        <p:nvSpPr>
          <p:cNvPr id="1206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6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339C28-2A6A-4A80-8A16-A0781FEE290E}" type="slidenum">
              <a:rPr lang="en-US"/>
              <a:pPr/>
              <a:t>34</a:t>
            </a:fld>
            <a:endParaRPr lang="en-US"/>
          </a:p>
        </p:txBody>
      </p:sp>
      <p:sp>
        <p:nvSpPr>
          <p:cNvPr id="1207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7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339C28-2A6A-4A80-8A16-A0781FEE290E}" type="slidenum">
              <a:rPr lang="en-US"/>
              <a:pPr/>
              <a:t>35</a:t>
            </a:fld>
            <a:endParaRPr lang="en-US"/>
          </a:p>
        </p:txBody>
      </p:sp>
      <p:sp>
        <p:nvSpPr>
          <p:cNvPr id="1207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7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868D23-EA0C-46DE-891F-6A7F45709439}" type="slidenum">
              <a:rPr lang="en-US"/>
              <a:pPr/>
              <a:t>36</a:t>
            </a:fld>
            <a:endParaRPr lang="en-US"/>
          </a:p>
        </p:txBody>
      </p:sp>
      <p:sp>
        <p:nvSpPr>
          <p:cNvPr id="122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6B16E0-193A-4026-97D8-C274823B92A3}" type="slidenum">
              <a:rPr lang="en-US"/>
              <a:pPr/>
              <a:t>37</a:t>
            </a:fld>
            <a:endParaRPr lang="en-US"/>
          </a:p>
        </p:txBody>
      </p:sp>
      <p:sp>
        <p:nvSpPr>
          <p:cNvPr id="1222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2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868D23-EA0C-46DE-891F-6A7F45709439}" type="slidenum">
              <a:rPr lang="en-US"/>
              <a:pPr/>
              <a:t>38</a:t>
            </a:fld>
            <a:endParaRPr lang="en-US"/>
          </a:p>
        </p:txBody>
      </p:sp>
      <p:sp>
        <p:nvSpPr>
          <p:cNvPr id="122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BBDC26-24C3-4238-B260-F68152992198}" type="slidenum">
              <a:rPr lang="en-US"/>
              <a:pPr/>
              <a:t>39</a:t>
            </a:fld>
            <a:endParaRPr lang="en-US"/>
          </a:p>
        </p:txBody>
      </p:sp>
      <p:sp>
        <p:nvSpPr>
          <p:cNvPr id="1226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6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58B53D-D146-4466-AB58-746E26CF7D80}" type="slidenum">
              <a:rPr lang="en-US"/>
              <a:pPr/>
              <a:t>40</a:t>
            </a:fld>
            <a:endParaRPr lang="en-US"/>
          </a:p>
        </p:txBody>
      </p:sp>
      <p:sp>
        <p:nvSpPr>
          <p:cNvPr id="1223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3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1028A3-F306-45FB-8DC7-09A2DE89FFA7}" type="slidenum">
              <a:rPr lang="en-US"/>
              <a:pPr/>
              <a:t>5</a:t>
            </a:fld>
            <a:endParaRPr lang="en-US"/>
          </a:p>
        </p:txBody>
      </p:sp>
      <p:sp>
        <p:nvSpPr>
          <p:cNvPr id="1182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2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A34CE3-6301-4E11-9544-5B70D385F500}" type="slidenum">
              <a:rPr lang="en-US"/>
              <a:pPr/>
              <a:t>41</a:t>
            </a:fld>
            <a:endParaRPr lang="en-US"/>
          </a:p>
        </p:txBody>
      </p:sp>
      <p:sp>
        <p:nvSpPr>
          <p:cNvPr id="1224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4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A34CE3-6301-4E11-9544-5B70D385F500}" type="slidenum">
              <a:rPr lang="en-US"/>
              <a:pPr/>
              <a:t>42</a:t>
            </a:fld>
            <a:endParaRPr lang="en-US"/>
          </a:p>
        </p:txBody>
      </p:sp>
      <p:sp>
        <p:nvSpPr>
          <p:cNvPr id="1224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4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4233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A34CE3-6301-4E11-9544-5B70D385F500}" type="slidenum">
              <a:rPr lang="en-US"/>
              <a:pPr/>
              <a:t>43</a:t>
            </a:fld>
            <a:endParaRPr lang="en-US"/>
          </a:p>
        </p:txBody>
      </p:sp>
      <p:sp>
        <p:nvSpPr>
          <p:cNvPr id="1224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4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3557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A34CE3-6301-4E11-9544-5B70D385F500}" type="slidenum">
              <a:rPr lang="en-US"/>
              <a:pPr/>
              <a:t>44</a:t>
            </a:fld>
            <a:endParaRPr lang="en-US"/>
          </a:p>
        </p:txBody>
      </p:sp>
      <p:sp>
        <p:nvSpPr>
          <p:cNvPr id="1224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4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3946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A34CE3-6301-4E11-9544-5B70D385F500}" type="slidenum">
              <a:rPr lang="en-US"/>
              <a:pPr/>
              <a:t>45</a:t>
            </a:fld>
            <a:endParaRPr lang="en-US"/>
          </a:p>
        </p:txBody>
      </p:sp>
      <p:sp>
        <p:nvSpPr>
          <p:cNvPr id="1224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4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800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A34CE3-6301-4E11-9544-5B70D385F500}" type="slidenum">
              <a:rPr lang="en-US"/>
              <a:pPr/>
              <a:t>46</a:t>
            </a:fld>
            <a:endParaRPr lang="en-US"/>
          </a:p>
        </p:txBody>
      </p:sp>
      <p:sp>
        <p:nvSpPr>
          <p:cNvPr id="1224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4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988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58B53D-D146-4466-AB58-746E26CF7D80}" type="slidenum">
              <a:rPr lang="en-US"/>
              <a:pPr/>
              <a:t>47</a:t>
            </a:fld>
            <a:endParaRPr lang="en-US"/>
          </a:p>
        </p:txBody>
      </p:sp>
      <p:sp>
        <p:nvSpPr>
          <p:cNvPr id="1223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3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BBDC26-24C3-4238-B260-F68152992198}" type="slidenum">
              <a:rPr lang="en-US"/>
              <a:pPr/>
              <a:t>48</a:t>
            </a:fld>
            <a:endParaRPr lang="en-US"/>
          </a:p>
        </p:txBody>
      </p:sp>
      <p:sp>
        <p:nvSpPr>
          <p:cNvPr id="1226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6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BBDC26-24C3-4238-B260-F68152992198}" type="slidenum">
              <a:rPr lang="en-US"/>
              <a:pPr/>
              <a:t>49</a:t>
            </a:fld>
            <a:endParaRPr lang="en-US"/>
          </a:p>
        </p:txBody>
      </p:sp>
      <p:sp>
        <p:nvSpPr>
          <p:cNvPr id="1226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6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BBDC26-24C3-4238-B260-F68152992198}" type="slidenum">
              <a:rPr lang="en-US"/>
              <a:pPr/>
              <a:t>50</a:t>
            </a:fld>
            <a:endParaRPr lang="en-US"/>
          </a:p>
        </p:txBody>
      </p:sp>
      <p:sp>
        <p:nvSpPr>
          <p:cNvPr id="1226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6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988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1028A3-F306-45FB-8DC7-09A2DE89FFA7}" type="slidenum">
              <a:rPr lang="en-US"/>
              <a:pPr/>
              <a:t>6</a:t>
            </a:fld>
            <a:endParaRPr lang="en-US"/>
          </a:p>
        </p:txBody>
      </p:sp>
      <p:sp>
        <p:nvSpPr>
          <p:cNvPr id="1182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2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BBDC26-24C3-4238-B260-F68152992198}" type="slidenum">
              <a:rPr lang="en-US"/>
              <a:pPr/>
              <a:t>51</a:t>
            </a:fld>
            <a:endParaRPr lang="en-US"/>
          </a:p>
        </p:txBody>
      </p:sp>
      <p:sp>
        <p:nvSpPr>
          <p:cNvPr id="1226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6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4293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BBDC26-24C3-4238-B260-F68152992198}" type="slidenum">
              <a:rPr lang="en-US"/>
              <a:pPr/>
              <a:t>52</a:t>
            </a:fld>
            <a:endParaRPr lang="en-US"/>
          </a:p>
        </p:txBody>
      </p:sp>
      <p:sp>
        <p:nvSpPr>
          <p:cNvPr id="1226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6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1485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BBDC26-24C3-4238-B260-F68152992198}" type="slidenum">
              <a:rPr lang="en-US"/>
              <a:pPr/>
              <a:t>53</a:t>
            </a:fld>
            <a:endParaRPr lang="en-US"/>
          </a:p>
        </p:txBody>
      </p:sp>
      <p:sp>
        <p:nvSpPr>
          <p:cNvPr id="1226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6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789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BBDC26-24C3-4238-B260-F68152992198}" type="slidenum">
              <a:rPr lang="en-US"/>
              <a:pPr/>
              <a:t>54</a:t>
            </a:fld>
            <a:endParaRPr lang="en-US"/>
          </a:p>
        </p:txBody>
      </p:sp>
      <p:sp>
        <p:nvSpPr>
          <p:cNvPr id="1226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6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5039FB-68DD-4C18-92F0-0C883BEBA8EB}" type="slidenum">
              <a:rPr lang="en-US"/>
              <a:pPr/>
              <a:t>55</a:t>
            </a:fld>
            <a:endParaRPr lang="en-US"/>
          </a:p>
        </p:txBody>
      </p:sp>
      <p:sp>
        <p:nvSpPr>
          <p:cNvPr id="1229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868D23-EA0C-46DE-891F-6A7F45709439}" type="slidenum">
              <a:rPr lang="en-US"/>
              <a:pPr/>
              <a:t>56</a:t>
            </a:fld>
            <a:endParaRPr lang="en-US"/>
          </a:p>
        </p:txBody>
      </p:sp>
      <p:sp>
        <p:nvSpPr>
          <p:cNvPr id="122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5039FB-68DD-4C18-92F0-0C883BEBA8EB}" type="slidenum">
              <a:rPr lang="en-US"/>
              <a:pPr/>
              <a:t>57</a:t>
            </a:fld>
            <a:endParaRPr lang="en-US"/>
          </a:p>
        </p:txBody>
      </p:sp>
      <p:sp>
        <p:nvSpPr>
          <p:cNvPr id="1229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5039FB-68DD-4C18-92F0-0C883BEBA8EB}" type="slidenum">
              <a:rPr lang="en-US"/>
              <a:pPr/>
              <a:t>58</a:t>
            </a:fld>
            <a:endParaRPr lang="en-US"/>
          </a:p>
        </p:txBody>
      </p:sp>
      <p:sp>
        <p:nvSpPr>
          <p:cNvPr id="1229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5039FB-68DD-4C18-92F0-0C883BEBA8EB}" type="slidenum">
              <a:rPr lang="en-US"/>
              <a:pPr/>
              <a:t>59</a:t>
            </a:fld>
            <a:endParaRPr lang="en-US"/>
          </a:p>
        </p:txBody>
      </p:sp>
      <p:sp>
        <p:nvSpPr>
          <p:cNvPr id="1229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5039FB-68DD-4C18-92F0-0C883BEBA8EB}" type="slidenum">
              <a:rPr lang="en-US"/>
              <a:pPr/>
              <a:t>60</a:t>
            </a:fld>
            <a:endParaRPr lang="en-US"/>
          </a:p>
        </p:txBody>
      </p:sp>
      <p:sp>
        <p:nvSpPr>
          <p:cNvPr id="1229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CF196F-8ABF-4C2A-BFC5-0F48556D9C3C}" type="slidenum">
              <a:rPr lang="en-US"/>
              <a:pPr/>
              <a:t>7</a:t>
            </a:fld>
            <a:endParaRPr lang="en-US"/>
          </a:p>
        </p:txBody>
      </p:sp>
      <p:sp>
        <p:nvSpPr>
          <p:cNvPr id="1185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5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5039FB-68DD-4C18-92F0-0C883BEBA8EB}" type="slidenum">
              <a:rPr lang="en-US"/>
              <a:pPr/>
              <a:t>61</a:t>
            </a:fld>
            <a:endParaRPr lang="en-US"/>
          </a:p>
        </p:txBody>
      </p:sp>
      <p:sp>
        <p:nvSpPr>
          <p:cNvPr id="1229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5039FB-68DD-4C18-92F0-0C883BEBA8EB}" type="slidenum">
              <a:rPr lang="en-US"/>
              <a:pPr/>
              <a:t>62</a:t>
            </a:fld>
            <a:endParaRPr lang="en-US"/>
          </a:p>
        </p:txBody>
      </p:sp>
      <p:sp>
        <p:nvSpPr>
          <p:cNvPr id="1229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5039FB-68DD-4C18-92F0-0C883BEBA8EB}" type="slidenum">
              <a:rPr lang="en-US"/>
              <a:pPr/>
              <a:t>63</a:t>
            </a:fld>
            <a:endParaRPr lang="en-US"/>
          </a:p>
        </p:txBody>
      </p:sp>
      <p:sp>
        <p:nvSpPr>
          <p:cNvPr id="1229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5039FB-68DD-4C18-92F0-0C883BEBA8EB}" type="slidenum">
              <a:rPr lang="en-US"/>
              <a:pPr/>
              <a:t>64</a:t>
            </a:fld>
            <a:endParaRPr lang="en-US"/>
          </a:p>
        </p:txBody>
      </p:sp>
      <p:sp>
        <p:nvSpPr>
          <p:cNvPr id="1229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5039FB-68DD-4C18-92F0-0C883BEBA8EB}" type="slidenum">
              <a:rPr lang="en-US"/>
              <a:pPr/>
              <a:t>65</a:t>
            </a:fld>
            <a:endParaRPr lang="en-US"/>
          </a:p>
        </p:txBody>
      </p:sp>
      <p:sp>
        <p:nvSpPr>
          <p:cNvPr id="1229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59503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5039FB-68DD-4C18-92F0-0C883BEBA8EB}" type="slidenum">
              <a:rPr lang="en-US"/>
              <a:pPr/>
              <a:t>66</a:t>
            </a:fld>
            <a:endParaRPr lang="en-US"/>
          </a:p>
        </p:txBody>
      </p:sp>
      <p:sp>
        <p:nvSpPr>
          <p:cNvPr id="1229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1458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5039FB-68DD-4C18-92F0-0C883BEBA8EB}" type="slidenum">
              <a:rPr lang="en-US"/>
              <a:pPr/>
              <a:t>67</a:t>
            </a:fld>
            <a:endParaRPr lang="en-US"/>
          </a:p>
        </p:txBody>
      </p:sp>
      <p:sp>
        <p:nvSpPr>
          <p:cNvPr id="1229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868D23-EA0C-46DE-891F-6A7F45709439}" type="slidenum">
              <a:rPr lang="en-US"/>
              <a:pPr/>
              <a:t>68</a:t>
            </a:fld>
            <a:endParaRPr lang="en-US"/>
          </a:p>
        </p:txBody>
      </p:sp>
      <p:sp>
        <p:nvSpPr>
          <p:cNvPr id="122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41E7A2-D8E5-4B6C-893C-89E37CA58028}" type="slidenum">
              <a:rPr lang="en-US"/>
              <a:pPr/>
              <a:t>69</a:t>
            </a:fld>
            <a:endParaRPr lang="en-US"/>
          </a:p>
        </p:txBody>
      </p:sp>
      <p:sp>
        <p:nvSpPr>
          <p:cNvPr id="1230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0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D59DDD-6FC0-4454-BF32-58CF3FE8C66B}" type="slidenum">
              <a:rPr lang="en-US"/>
              <a:pPr/>
              <a:t>70</a:t>
            </a:fld>
            <a:endParaRPr lang="en-US"/>
          </a:p>
        </p:txBody>
      </p:sp>
      <p:sp>
        <p:nvSpPr>
          <p:cNvPr id="1219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9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A35BAA-84F1-4764-B73A-1F2654146854}" type="slidenum">
              <a:rPr lang="en-US"/>
              <a:pPr/>
              <a:t>8</a:t>
            </a:fld>
            <a:endParaRPr lang="en-US"/>
          </a:p>
        </p:txBody>
      </p:sp>
      <p:sp>
        <p:nvSpPr>
          <p:cNvPr id="1186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6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E681F3-034E-4719-A148-E7D8FF9134E2}" type="slidenum">
              <a:rPr lang="en-US"/>
              <a:pPr/>
              <a:t>71</a:t>
            </a:fld>
            <a:endParaRPr lang="en-US"/>
          </a:p>
        </p:txBody>
      </p:sp>
      <p:sp>
        <p:nvSpPr>
          <p:cNvPr id="1232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2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1FCC47-19BF-4E3B-B7A0-81EED34C56EC}" type="slidenum">
              <a:rPr lang="en-US"/>
              <a:pPr/>
              <a:t>72</a:t>
            </a:fld>
            <a:endParaRPr lang="en-US"/>
          </a:p>
        </p:txBody>
      </p:sp>
      <p:sp>
        <p:nvSpPr>
          <p:cNvPr id="1233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3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868D23-EA0C-46DE-891F-6A7F45709439}" type="slidenum">
              <a:rPr lang="en-US"/>
              <a:pPr/>
              <a:t>73</a:t>
            </a:fld>
            <a:endParaRPr lang="en-US"/>
          </a:p>
        </p:txBody>
      </p:sp>
      <p:sp>
        <p:nvSpPr>
          <p:cNvPr id="122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72950C-8537-4620-8199-921930E1C623}" type="slidenum">
              <a:rPr lang="en-US"/>
              <a:pPr/>
              <a:t>74</a:t>
            </a:fld>
            <a:endParaRPr lang="en-US"/>
          </a:p>
        </p:txBody>
      </p:sp>
      <p:sp>
        <p:nvSpPr>
          <p:cNvPr id="1238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8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72950C-8537-4620-8199-921930E1C623}" type="slidenum">
              <a:rPr lang="en-US"/>
              <a:pPr/>
              <a:t>75</a:t>
            </a:fld>
            <a:endParaRPr lang="en-US"/>
          </a:p>
        </p:txBody>
      </p:sp>
      <p:sp>
        <p:nvSpPr>
          <p:cNvPr id="1238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8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72950C-8537-4620-8199-921930E1C623}" type="slidenum">
              <a:rPr lang="en-US"/>
              <a:pPr/>
              <a:t>76</a:t>
            </a:fld>
            <a:endParaRPr lang="en-US"/>
          </a:p>
        </p:txBody>
      </p:sp>
      <p:sp>
        <p:nvSpPr>
          <p:cNvPr id="1238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8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72950C-8537-4620-8199-921930E1C623}" type="slidenum">
              <a:rPr lang="en-US"/>
              <a:pPr/>
              <a:t>77</a:t>
            </a:fld>
            <a:endParaRPr lang="en-US"/>
          </a:p>
        </p:txBody>
      </p:sp>
      <p:sp>
        <p:nvSpPr>
          <p:cNvPr id="1238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8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72950C-8537-4620-8199-921930E1C623}" type="slidenum">
              <a:rPr lang="en-US"/>
              <a:pPr/>
              <a:t>78</a:t>
            </a:fld>
            <a:endParaRPr lang="en-US"/>
          </a:p>
        </p:txBody>
      </p:sp>
      <p:sp>
        <p:nvSpPr>
          <p:cNvPr id="1238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8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72950C-8537-4620-8199-921930E1C623}" type="slidenum">
              <a:rPr lang="en-US"/>
              <a:pPr/>
              <a:t>79</a:t>
            </a:fld>
            <a:endParaRPr lang="en-US"/>
          </a:p>
        </p:txBody>
      </p:sp>
      <p:sp>
        <p:nvSpPr>
          <p:cNvPr id="1238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8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72950C-8537-4620-8199-921930E1C623}" type="slidenum">
              <a:rPr lang="en-US"/>
              <a:pPr/>
              <a:t>80</a:t>
            </a:fld>
            <a:endParaRPr lang="en-US"/>
          </a:p>
        </p:txBody>
      </p:sp>
      <p:sp>
        <p:nvSpPr>
          <p:cNvPr id="1238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8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7EEF33-535B-4289-ACE8-0AA8225D5BB2}" type="slidenum">
              <a:rPr lang="en-US"/>
              <a:pPr/>
              <a:t>9</a:t>
            </a:fld>
            <a:endParaRPr lang="en-US"/>
          </a:p>
        </p:txBody>
      </p:sp>
      <p:sp>
        <p:nvSpPr>
          <p:cNvPr id="1187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72950C-8537-4620-8199-921930E1C623}" type="slidenum">
              <a:rPr lang="en-US"/>
              <a:pPr/>
              <a:t>81</a:t>
            </a:fld>
            <a:endParaRPr lang="en-US"/>
          </a:p>
        </p:txBody>
      </p:sp>
      <p:sp>
        <p:nvSpPr>
          <p:cNvPr id="1238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8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72950C-8537-4620-8199-921930E1C623}" type="slidenum">
              <a:rPr lang="en-US"/>
              <a:pPr/>
              <a:t>82</a:t>
            </a:fld>
            <a:endParaRPr lang="en-US"/>
          </a:p>
        </p:txBody>
      </p:sp>
      <p:sp>
        <p:nvSpPr>
          <p:cNvPr id="1238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8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72950C-8537-4620-8199-921930E1C623}" type="slidenum">
              <a:rPr lang="en-US"/>
              <a:pPr/>
              <a:t>83</a:t>
            </a:fld>
            <a:endParaRPr lang="en-US"/>
          </a:p>
        </p:txBody>
      </p:sp>
      <p:sp>
        <p:nvSpPr>
          <p:cNvPr id="1238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8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A8B0EF-3AD5-4B90-944D-6FB828F2A294}" type="slidenum">
              <a:rPr lang="en-US"/>
              <a:pPr/>
              <a:t>84</a:t>
            </a:fld>
            <a:endParaRPr lang="en-US"/>
          </a:p>
        </p:txBody>
      </p:sp>
      <p:sp>
        <p:nvSpPr>
          <p:cNvPr id="131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A8B0EF-3AD5-4B90-944D-6FB828F2A294}" type="slidenum">
              <a:rPr lang="en-US"/>
              <a:pPr/>
              <a:t>85</a:t>
            </a:fld>
            <a:endParaRPr lang="en-US"/>
          </a:p>
        </p:txBody>
      </p:sp>
      <p:sp>
        <p:nvSpPr>
          <p:cNvPr id="131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A8B0EF-3AD5-4B90-944D-6FB828F2A294}" type="slidenum">
              <a:rPr lang="en-US"/>
              <a:pPr/>
              <a:t>86</a:t>
            </a:fld>
            <a:endParaRPr lang="en-US"/>
          </a:p>
        </p:txBody>
      </p:sp>
      <p:sp>
        <p:nvSpPr>
          <p:cNvPr id="131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3051F9-1555-4E28-B8BE-FF638FBF4334}" type="slidenum">
              <a:rPr lang="en-US"/>
              <a:pPr/>
              <a:t>87</a:t>
            </a:fld>
            <a:endParaRPr lang="en-US"/>
          </a:p>
        </p:txBody>
      </p:sp>
      <p:sp>
        <p:nvSpPr>
          <p:cNvPr id="1241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1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98363F-CF77-4C9F-BD2A-F595EFE53135}" type="slidenum">
              <a:rPr lang="en-US"/>
              <a:pPr/>
              <a:t>88</a:t>
            </a:fld>
            <a:endParaRPr lang="en-US"/>
          </a:p>
        </p:txBody>
      </p:sp>
      <p:sp>
        <p:nvSpPr>
          <p:cNvPr id="1242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2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98363F-CF77-4C9F-BD2A-F595EFE53135}" type="slidenum">
              <a:rPr lang="en-US"/>
              <a:pPr/>
              <a:t>89</a:t>
            </a:fld>
            <a:endParaRPr lang="en-US"/>
          </a:p>
        </p:txBody>
      </p:sp>
      <p:sp>
        <p:nvSpPr>
          <p:cNvPr id="1242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2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98363F-CF77-4C9F-BD2A-F595EFE53135}" type="slidenum">
              <a:rPr lang="en-US"/>
              <a:pPr/>
              <a:t>90</a:t>
            </a:fld>
            <a:endParaRPr lang="en-US"/>
          </a:p>
        </p:txBody>
      </p:sp>
      <p:sp>
        <p:nvSpPr>
          <p:cNvPr id="1242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2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F54AA9-D0BF-4405-88C6-7D861E2B3E67}" type="slidenum">
              <a:rPr lang="en-US"/>
              <a:pPr/>
              <a:t>10</a:t>
            </a:fld>
            <a:endParaRPr lang="en-US"/>
          </a:p>
        </p:txBody>
      </p:sp>
      <p:sp>
        <p:nvSpPr>
          <p:cNvPr id="1188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8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98363F-CF77-4C9F-BD2A-F595EFE53135}" type="slidenum">
              <a:rPr lang="en-US"/>
              <a:pPr/>
              <a:t>91</a:t>
            </a:fld>
            <a:endParaRPr lang="en-US"/>
          </a:p>
        </p:txBody>
      </p:sp>
      <p:sp>
        <p:nvSpPr>
          <p:cNvPr id="1242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2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98363F-CF77-4C9F-BD2A-F595EFE53135}" type="slidenum">
              <a:rPr lang="en-US"/>
              <a:pPr/>
              <a:t>92</a:t>
            </a:fld>
            <a:endParaRPr lang="en-US"/>
          </a:p>
        </p:txBody>
      </p:sp>
      <p:sp>
        <p:nvSpPr>
          <p:cNvPr id="1242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2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868D23-EA0C-46DE-891F-6A7F45709439}" type="slidenum">
              <a:rPr lang="en-US"/>
              <a:pPr/>
              <a:t>93</a:t>
            </a:fld>
            <a:endParaRPr lang="en-US"/>
          </a:p>
        </p:txBody>
      </p:sp>
      <p:sp>
        <p:nvSpPr>
          <p:cNvPr id="122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D6AF38-7DB7-4E8F-87E0-DC9E46D7B200}" type="slidenum">
              <a:rPr lang="en-US"/>
              <a:pPr/>
              <a:t>94</a:t>
            </a:fld>
            <a:endParaRPr lang="en-US"/>
          </a:p>
        </p:txBody>
      </p:sp>
      <p:sp>
        <p:nvSpPr>
          <p:cNvPr id="1244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4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55DCAF-878F-42BD-B7E0-5045F5526695}" type="slidenum">
              <a:rPr lang="en-US"/>
              <a:pPr/>
              <a:t>95</a:t>
            </a:fld>
            <a:endParaRPr lang="en-US"/>
          </a:p>
        </p:txBody>
      </p:sp>
      <p:sp>
        <p:nvSpPr>
          <p:cNvPr id="1245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5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67ED34-1E2F-4C3B-92E2-692D42E4AA96}" type="slidenum">
              <a:rPr lang="en-US"/>
              <a:pPr/>
              <a:t>96</a:t>
            </a:fld>
            <a:endParaRPr lang="en-US"/>
          </a:p>
        </p:txBody>
      </p:sp>
      <p:sp>
        <p:nvSpPr>
          <p:cNvPr id="131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67ED34-1E2F-4C3B-92E2-692D42E4AA96}" type="slidenum">
              <a:rPr lang="en-US"/>
              <a:pPr/>
              <a:t>97</a:t>
            </a:fld>
            <a:endParaRPr lang="en-US"/>
          </a:p>
        </p:txBody>
      </p:sp>
      <p:sp>
        <p:nvSpPr>
          <p:cNvPr id="131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E6C8E3-0018-4796-93B8-92A390A38B0A}" type="slidenum">
              <a:rPr lang="en-US"/>
              <a:pPr/>
              <a:t>98</a:t>
            </a:fld>
            <a:endParaRPr lang="en-US"/>
          </a:p>
        </p:txBody>
      </p:sp>
      <p:sp>
        <p:nvSpPr>
          <p:cNvPr id="1247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7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E6C8E3-0018-4796-93B8-92A390A38B0A}" type="slidenum">
              <a:rPr lang="en-US"/>
              <a:pPr/>
              <a:t>99</a:t>
            </a:fld>
            <a:endParaRPr lang="en-US"/>
          </a:p>
        </p:txBody>
      </p:sp>
      <p:sp>
        <p:nvSpPr>
          <p:cNvPr id="1247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7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1C52DA-B39C-4E9E-8F93-AEC85BE751E4}" type="slidenum">
              <a:rPr lang="en-US"/>
              <a:pPr/>
              <a:t>100</a:t>
            </a:fld>
            <a:endParaRPr lang="en-US"/>
          </a:p>
        </p:txBody>
      </p:sp>
      <p:sp>
        <p:nvSpPr>
          <p:cNvPr id="1249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928846"/>
            <a:ext cx="9144000" cy="929154"/>
          </a:xfrm>
          <a:prstGeom prst="rect">
            <a:avLst/>
          </a:prstGeom>
          <a:solidFill>
            <a:srgbClr val="231F20"/>
          </a:solidFill>
          <a:ln>
            <a:solidFill>
              <a:srgbClr val="231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0"/>
            <a:ext cx="9144000" cy="919089"/>
          </a:xfrm>
          <a:prstGeom prst="rect">
            <a:avLst/>
          </a:prstGeom>
          <a:solidFill>
            <a:srgbClr val="231F20"/>
          </a:solidFill>
          <a:ln>
            <a:solidFill>
              <a:srgbClr val="231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2064"/>
            <a:ext cx="990600" cy="885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5943600"/>
            <a:ext cx="773569" cy="86431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6477000" y="6248400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0" dirty="0">
                <a:solidFill>
                  <a:schemeClr val="bg1"/>
                </a:solidFill>
              </a:rPr>
              <a:t>Chapter 6 &lt;</a:t>
            </a:r>
            <a:fld id="{D1B2EFE9-D440-4A3B-858C-5FEDF5DD0E10}" type="slidenum">
              <a:rPr lang="en-US" sz="1400" smtClean="0">
                <a:solidFill>
                  <a:schemeClr val="bg1"/>
                </a:solidFill>
              </a:rPr>
              <a:pPr/>
              <a:t>‹Nº›</a:t>
            </a:fld>
            <a:r>
              <a:rPr lang="en-US" sz="1400" dirty="0">
                <a:solidFill>
                  <a:schemeClr val="bg1"/>
                </a:solidFill>
              </a:rPr>
              <a:t>&gt; 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295400" y="6248400"/>
            <a:ext cx="525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Digital Design and Computer Architecture:</a:t>
            </a:r>
            <a:r>
              <a:rPr lang="en-US" sz="1400" baseline="0" dirty="0">
                <a:solidFill>
                  <a:schemeClr val="bg1"/>
                </a:solidFill>
              </a:rPr>
              <a:t> ARM® Edition © 2015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139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5928846"/>
            <a:ext cx="9144000" cy="929154"/>
          </a:xfrm>
          <a:prstGeom prst="rect">
            <a:avLst/>
          </a:prstGeom>
          <a:solidFill>
            <a:srgbClr val="231F20"/>
          </a:solidFill>
          <a:ln>
            <a:solidFill>
              <a:srgbClr val="231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919089"/>
          </a:xfrm>
          <a:prstGeom prst="rect">
            <a:avLst/>
          </a:prstGeom>
          <a:solidFill>
            <a:srgbClr val="231F20"/>
          </a:solidFill>
          <a:ln>
            <a:solidFill>
              <a:srgbClr val="231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6477000" y="6248400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0" dirty="0">
                <a:solidFill>
                  <a:schemeClr val="bg1"/>
                </a:solidFill>
              </a:rPr>
              <a:t>Chapter 6 &lt;</a:t>
            </a:r>
            <a:fld id="{D1B2EFE9-D440-4A3B-858C-5FEDF5DD0E10}" type="slidenum">
              <a:rPr lang="en-US" sz="1400" smtClean="0">
                <a:solidFill>
                  <a:schemeClr val="bg1"/>
                </a:solidFill>
              </a:rPr>
              <a:pPr/>
              <a:t>‹Nº›</a:t>
            </a:fld>
            <a:r>
              <a:rPr lang="en-US" sz="1400" dirty="0">
                <a:solidFill>
                  <a:schemeClr val="bg1"/>
                </a:solidFill>
              </a:rPr>
              <a:t>&gt; 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2064"/>
            <a:ext cx="990600" cy="885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 userDrawn="1"/>
        </p:nvSpPr>
        <p:spPr>
          <a:xfrm>
            <a:off x="1295400" y="6248400"/>
            <a:ext cx="525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Digital Design and Computer Architecture:</a:t>
            </a:r>
            <a:r>
              <a:rPr lang="en-US" sz="1400" baseline="0" dirty="0">
                <a:solidFill>
                  <a:schemeClr val="bg1"/>
                </a:solidFill>
              </a:rPr>
              <a:t> ARM® Edition © 2015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5943600"/>
            <a:ext cx="773569" cy="86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08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Copyright © 2012  Elsevier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CC12C447-90FA-420C-B74C-1A635C444937}" type="slidenum">
              <a:rPr lang="en-US"/>
              <a:pPr>
                <a:defRPr/>
              </a:pPr>
              <a:t>‹Nº›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29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19200"/>
            <a:ext cx="3810000" cy="240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771900"/>
            <a:ext cx="3810000" cy="240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Copyright © 2012  Elsevier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E7ED6BBA-2425-4A43-B586-383F2BB07C4C}" type="slidenum">
              <a:rPr lang="en-US"/>
              <a:pPr>
                <a:defRPr/>
              </a:pPr>
              <a:t>‹Nº›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136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219200"/>
            <a:ext cx="7772400" cy="49530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Copyright © 2012  Elsevier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68946159-E475-47D9-8550-A9F0B445C791}" type="slidenum">
              <a:rPr lang="en-US"/>
              <a:pPr>
                <a:defRPr/>
              </a:pPr>
              <a:t>‹Nº›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3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219200"/>
            <a:ext cx="3810000" cy="240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19200"/>
            <a:ext cx="3810000" cy="240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771900"/>
            <a:ext cx="3810000" cy="240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771900"/>
            <a:ext cx="3810000" cy="240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Copyright © 2012  Elsevier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CCDCC2DC-EBCD-44EE-92DB-9C06DDE632FD}" type="slidenum">
              <a:rPr lang="en-US"/>
              <a:pPr>
                <a:defRPr/>
              </a:pPr>
              <a:t>‹Nº›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468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2012  Elsevier</a:t>
            </a:r>
            <a:endParaRPr lang="en-GB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1-&lt;</a:t>
            </a:r>
            <a:fld id="{B4FEF99E-A19F-4A0B-A62E-3729EECDD901}" type="slidenum">
              <a:rPr lang="en-US"/>
              <a:pPr>
                <a:defRPr/>
              </a:pPr>
              <a:t>‹Nº›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501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Copyright © 2012  Elsevier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9F7ADD3E-E1D6-46D5-BCAD-B4AEBA813F75}" type="slidenum">
              <a:rPr lang="en-US"/>
              <a:pPr>
                <a:defRPr/>
              </a:pPr>
              <a:t>‹Nº›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660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46080-453C-4BEF-9A1F-F094B996EB79}" type="datetimeFigureOut">
              <a:rPr lang="en-US" smtClean="0"/>
              <a:t>5/31/22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2EFE9-D440-4A3B-858C-5FEDF5DD0E1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0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5.xml"/><Relationship Id="rId1" Type="http://schemas.openxmlformats.org/officeDocument/2006/relationships/tags" Target="../tags/tag264.xml"/><Relationship Id="rId4" Type="http://schemas.openxmlformats.org/officeDocument/2006/relationships/notesSlide" Target="../notesSlides/notesSlide99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tags" Target="../tags/tag269.xml"/><Relationship Id="rId2" Type="http://schemas.openxmlformats.org/officeDocument/2006/relationships/tags" Target="../tags/tag268.xml"/><Relationship Id="rId1" Type="http://schemas.openxmlformats.org/officeDocument/2006/relationships/tags" Target="../tags/tag267.xml"/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1.xml"/><Relationship Id="rId1" Type="http://schemas.openxmlformats.org/officeDocument/2006/relationships/tags" Target="../tags/tag270.xml"/><Relationship Id="rId4" Type="http://schemas.openxmlformats.org/officeDocument/2006/relationships/notesSlide" Target="../notesSlides/notesSlide10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3.xml"/><Relationship Id="rId1" Type="http://schemas.openxmlformats.org/officeDocument/2006/relationships/tags" Target="../tags/tag272.xml"/><Relationship Id="rId4" Type="http://schemas.openxmlformats.org/officeDocument/2006/relationships/notesSlide" Target="../notesSlides/notesSlide10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5.xml"/><Relationship Id="rId1" Type="http://schemas.openxmlformats.org/officeDocument/2006/relationships/tags" Target="../tags/tag274.xml"/><Relationship Id="rId4" Type="http://schemas.openxmlformats.org/officeDocument/2006/relationships/notesSlide" Target="../notesSlides/notesSlide10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tags" Target="../tags/tag278.xml"/><Relationship Id="rId2" Type="http://schemas.openxmlformats.org/officeDocument/2006/relationships/tags" Target="../tags/tag277.xml"/><Relationship Id="rId1" Type="http://schemas.openxmlformats.org/officeDocument/2006/relationships/tags" Target="../tags/tag276.xml"/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79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tags" Target="../tags/tag282.xml"/><Relationship Id="rId2" Type="http://schemas.openxmlformats.org/officeDocument/2006/relationships/tags" Target="../tags/tag281.xml"/><Relationship Id="rId1" Type="http://schemas.openxmlformats.org/officeDocument/2006/relationships/tags" Target="../tags/tag280.xml"/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tags" Target="../tags/tag285.xml"/><Relationship Id="rId2" Type="http://schemas.openxmlformats.org/officeDocument/2006/relationships/tags" Target="../tags/tag284.xml"/><Relationship Id="rId1" Type="http://schemas.openxmlformats.org/officeDocument/2006/relationships/tags" Target="../tags/tag283.xml"/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87.xml"/><Relationship Id="rId1" Type="http://schemas.openxmlformats.org/officeDocument/2006/relationships/tags" Target="../tags/tag286.xml"/><Relationship Id="rId4" Type="http://schemas.openxmlformats.org/officeDocument/2006/relationships/notesSlide" Target="../notesSlides/notesSlide109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tags" Target="../tags/tag290.xml"/><Relationship Id="rId2" Type="http://schemas.openxmlformats.org/officeDocument/2006/relationships/tags" Target="../tags/tag289.xml"/><Relationship Id="rId1" Type="http://schemas.openxmlformats.org/officeDocument/2006/relationships/tags" Target="../tags/tag288.xml"/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9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tags" Target="../tags/tag294.xml"/><Relationship Id="rId7" Type="http://schemas.openxmlformats.org/officeDocument/2006/relationships/notesSlide" Target="../notesSlides/notesSlide111.xml"/><Relationship Id="rId2" Type="http://schemas.openxmlformats.org/officeDocument/2006/relationships/tags" Target="../tags/tag293.xml"/><Relationship Id="rId1" Type="http://schemas.openxmlformats.org/officeDocument/2006/relationships/tags" Target="../tags/tag29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96.xml"/><Relationship Id="rId4" Type="http://schemas.openxmlformats.org/officeDocument/2006/relationships/tags" Target="../tags/tag295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tags" Target="../tags/tag299.xml"/><Relationship Id="rId2" Type="http://schemas.openxmlformats.org/officeDocument/2006/relationships/tags" Target="../tags/tag298.xml"/><Relationship Id="rId1" Type="http://schemas.openxmlformats.org/officeDocument/2006/relationships/tags" Target="../tags/tag297.xml"/><Relationship Id="rId6" Type="http://schemas.openxmlformats.org/officeDocument/2006/relationships/image" Target="../media/image18.png"/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tags" Target="../tags/tag302.xml"/><Relationship Id="rId2" Type="http://schemas.openxmlformats.org/officeDocument/2006/relationships/tags" Target="../tags/tag301.xml"/><Relationship Id="rId1" Type="http://schemas.openxmlformats.org/officeDocument/2006/relationships/tags" Target="../tags/tag300.xml"/><Relationship Id="rId6" Type="http://schemas.openxmlformats.org/officeDocument/2006/relationships/image" Target="../media/image19.png"/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tags" Target="../tags/tag305.xml"/><Relationship Id="rId2" Type="http://schemas.openxmlformats.org/officeDocument/2006/relationships/tags" Target="../tags/tag304.xml"/><Relationship Id="rId1" Type="http://schemas.openxmlformats.org/officeDocument/2006/relationships/tags" Target="../tags/tag303.xml"/><Relationship Id="rId6" Type="http://schemas.openxmlformats.org/officeDocument/2006/relationships/notesSlide" Target="../notesSlides/notesSlide11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0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tags" Target="../tags/tag309.xml"/><Relationship Id="rId2" Type="http://schemas.openxmlformats.org/officeDocument/2006/relationships/tags" Target="../tags/tag308.xml"/><Relationship Id="rId1" Type="http://schemas.openxmlformats.org/officeDocument/2006/relationships/tags" Target="../tags/tag307.xml"/><Relationship Id="rId6" Type="http://schemas.openxmlformats.org/officeDocument/2006/relationships/notesSlide" Target="../notesSlides/notesSlide11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10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12.xml"/><Relationship Id="rId1" Type="http://schemas.openxmlformats.org/officeDocument/2006/relationships/tags" Target="../tags/tag311.xml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1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14.xml"/><Relationship Id="rId1" Type="http://schemas.openxmlformats.org/officeDocument/2006/relationships/tags" Target="../tags/tag313.xml"/><Relationship Id="rId4" Type="http://schemas.openxmlformats.org/officeDocument/2006/relationships/notesSlide" Target="../notesSlides/notesSlide11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tags" Target="../tags/tag317.xml"/><Relationship Id="rId2" Type="http://schemas.openxmlformats.org/officeDocument/2006/relationships/tags" Target="../tags/tag316.xml"/><Relationship Id="rId1" Type="http://schemas.openxmlformats.org/officeDocument/2006/relationships/tags" Target="../tags/tag315.xml"/><Relationship Id="rId6" Type="http://schemas.openxmlformats.org/officeDocument/2006/relationships/notesSlide" Target="../notesSlides/notesSlide11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tags" Target="../tags/tag321.xml"/><Relationship Id="rId2" Type="http://schemas.openxmlformats.org/officeDocument/2006/relationships/tags" Target="../tags/tag320.xml"/><Relationship Id="rId1" Type="http://schemas.openxmlformats.org/officeDocument/2006/relationships/tags" Target="../tags/tag319.xml"/><Relationship Id="rId6" Type="http://schemas.openxmlformats.org/officeDocument/2006/relationships/notesSlide" Target="../notesSlides/notesSlide11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2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tags" Target="../tags/tag325.xml"/><Relationship Id="rId2" Type="http://schemas.openxmlformats.org/officeDocument/2006/relationships/tags" Target="../tags/tag324.xml"/><Relationship Id="rId1" Type="http://schemas.openxmlformats.org/officeDocument/2006/relationships/tags" Target="../tags/tag323.xml"/><Relationship Id="rId6" Type="http://schemas.openxmlformats.org/officeDocument/2006/relationships/notesSlide" Target="../notesSlides/notesSlide12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2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29.xml"/><Relationship Id="rId1" Type="http://schemas.openxmlformats.org/officeDocument/2006/relationships/tags" Target="../tags/tag328.xml"/><Relationship Id="rId4" Type="http://schemas.openxmlformats.org/officeDocument/2006/relationships/notesSlide" Target="../notesSlides/notesSlide12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tags" Target="../tags/tag332.xml"/><Relationship Id="rId2" Type="http://schemas.openxmlformats.org/officeDocument/2006/relationships/tags" Target="../tags/tag331.xml"/><Relationship Id="rId1" Type="http://schemas.openxmlformats.org/officeDocument/2006/relationships/tags" Target="../tags/tag330.xml"/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34.xml"/><Relationship Id="rId1" Type="http://schemas.openxmlformats.org/officeDocument/2006/relationships/tags" Target="../tags/tag333.xml"/><Relationship Id="rId4" Type="http://schemas.openxmlformats.org/officeDocument/2006/relationships/notesSlide" Target="../notesSlides/notesSlide12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tags" Target="../tags/tag337.xml"/><Relationship Id="rId2" Type="http://schemas.openxmlformats.org/officeDocument/2006/relationships/tags" Target="../tags/tag336.xml"/><Relationship Id="rId1" Type="http://schemas.openxmlformats.org/officeDocument/2006/relationships/tags" Target="../tags/tag335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39.xml"/><Relationship Id="rId1" Type="http://schemas.openxmlformats.org/officeDocument/2006/relationships/tags" Target="../tags/tag338.xml"/><Relationship Id="rId4" Type="http://schemas.openxmlformats.org/officeDocument/2006/relationships/notesSlide" Target="../notesSlides/notesSlide126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tags" Target="../tags/tag342.xml"/><Relationship Id="rId2" Type="http://schemas.openxmlformats.org/officeDocument/2006/relationships/tags" Target="../tags/tag341.xml"/><Relationship Id="rId1" Type="http://schemas.openxmlformats.org/officeDocument/2006/relationships/tags" Target="../tags/tag340.xml"/><Relationship Id="rId6" Type="http://schemas.openxmlformats.org/officeDocument/2006/relationships/image" Target="../media/image22.emf"/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tags" Target="../tags/tag345.xml"/><Relationship Id="rId2" Type="http://schemas.openxmlformats.org/officeDocument/2006/relationships/tags" Target="../tags/tag344.xml"/><Relationship Id="rId1" Type="http://schemas.openxmlformats.org/officeDocument/2006/relationships/tags" Target="../tags/tag343.xml"/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tags" Target="../tags/tag348.xml"/><Relationship Id="rId2" Type="http://schemas.openxmlformats.org/officeDocument/2006/relationships/tags" Target="../tags/tag347.xml"/><Relationship Id="rId1" Type="http://schemas.openxmlformats.org/officeDocument/2006/relationships/tags" Target="../tags/tag346.xml"/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tags" Target="../tags/tag351.xml"/><Relationship Id="rId2" Type="http://schemas.openxmlformats.org/officeDocument/2006/relationships/tags" Target="../tags/tag350.xml"/><Relationship Id="rId1" Type="http://schemas.openxmlformats.org/officeDocument/2006/relationships/tags" Target="../tags/tag349.xml"/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tags" Target="../tags/tag354.xml"/><Relationship Id="rId2" Type="http://schemas.openxmlformats.org/officeDocument/2006/relationships/tags" Target="../tags/tag353.xml"/><Relationship Id="rId1" Type="http://schemas.openxmlformats.org/officeDocument/2006/relationships/tags" Target="../tags/tag352.xml"/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tags" Target="../tags/tag357.xml"/><Relationship Id="rId2" Type="http://schemas.openxmlformats.org/officeDocument/2006/relationships/tags" Target="../tags/tag356.xml"/><Relationship Id="rId1" Type="http://schemas.openxmlformats.org/officeDocument/2006/relationships/tags" Target="../tags/tag355.xml"/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tags" Target="../tags/tag360.xml"/><Relationship Id="rId2" Type="http://schemas.openxmlformats.org/officeDocument/2006/relationships/tags" Target="../tags/tag359.xml"/><Relationship Id="rId1" Type="http://schemas.openxmlformats.org/officeDocument/2006/relationships/tags" Target="../tags/tag358.xml"/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tags" Target="../tags/tag363.xml"/><Relationship Id="rId2" Type="http://schemas.openxmlformats.org/officeDocument/2006/relationships/tags" Target="../tags/tag362.xml"/><Relationship Id="rId1" Type="http://schemas.openxmlformats.org/officeDocument/2006/relationships/tags" Target="../tags/tag361.xml"/><Relationship Id="rId6" Type="http://schemas.openxmlformats.org/officeDocument/2006/relationships/image" Target="../media/image23.emf"/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tags" Target="../tags/tag367.xml"/><Relationship Id="rId2" Type="http://schemas.openxmlformats.org/officeDocument/2006/relationships/tags" Target="../tags/tag366.xml"/><Relationship Id="rId1" Type="http://schemas.openxmlformats.org/officeDocument/2006/relationships/tags" Target="../tags/tag365.xml"/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tags" Target="../tags/tag370.xml"/><Relationship Id="rId2" Type="http://schemas.openxmlformats.org/officeDocument/2006/relationships/tags" Target="../tags/tag369.xml"/><Relationship Id="rId1" Type="http://schemas.openxmlformats.org/officeDocument/2006/relationships/tags" Target="../tags/tag368.xml"/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tags" Target="../tags/tag373.xml"/><Relationship Id="rId2" Type="http://schemas.openxmlformats.org/officeDocument/2006/relationships/tags" Target="../tags/tag372.xml"/><Relationship Id="rId1" Type="http://schemas.openxmlformats.org/officeDocument/2006/relationships/tags" Target="../tags/tag371.xml"/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tags" Target="../tags/tag376.xml"/><Relationship Id="rId2" Type="http://schemas.openxmlformats.org/officeDocument/2006/relationships/tags" Target="../tags/tag375.xml"/><Relationship Id="rId1" Type="http://schemas.openxmlformats.org/officeDocument/2006/relationships/tags" Target="../tags/tag374.xml"/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78.xml"/><Relationship Id="rId1" Type="http://schemas.openxmlformats.org/officeDocument/2006/relationships/tags" Target="../tags/tag377.xml"/><Relationship Id="rId4" Type="http://schemas.openxmlformats.org/officeDocument/2006/relationships/notesSlide" Target="../notesSlides/notesSlide140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80.xml"/><Relationship Id="rId1" Type="http://schemas.openxmlformats.org/officeDocument/2006/relationships/tags" Target="../tags/tag379.xml"/><Relationship Id="rId4" Type="http://schemas.openxmlformats.org/officeDocument/2006/relationships/notesSlide" Target="../notesSlides/notesSlide14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82.xml"/><Relationship Id="rId1" Type="http://schemas.openxmlformats.org/officeDocument/2006/relationships/tags" Target="../tags/tag381.xml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4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84.xml"/><Relationship Id="rId1" Type="http://schemas.openxmlformats.org/officeDocument/2006/relationships/tags" Target="../tags/tag383.xml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4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86.xml"/><Relationship Id="rId1" Type="http://schemas.openxmlformats.org/officeDocument/2006/relationships/tags" Target="../tags/tag385.xml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44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88.xml"/><Relationship Id="rId1" Type="http://schemas.openxmlformats.org/officeDocument/2006/relationships/tags" Target="../tags/tag387.xml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45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90.xml"/><Relationship Id="rId1" Type="http://schemas.openxmlformats.org/officeDocument/2006/relationships/tags" Target="../tags/tag389.xml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46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92.xml"/><Relationship Id="rId1" Type="http://schemas.openxmlformats.org/officeDocument/2006/relationships/tags" Target="../tags/tag391.xml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4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94.xml"/><Relationship Id="rId1" Type="http://schemas.openxmlformats.org/officeDocument/2006/relationships/tags" Target="../tags/tag393.xml"/><Relationship Id="rId4" Type="http://schemas.openxmlformats.org/officeDocument/2006/relationships/notesSlide" Target="../notesSlides/notesSlide14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96.xml"/><Relationship Id="rId1" Type="http://schemas.openxmlformats.org/officeDocument/2006/relationships/tags" Target="../tags/tag395.xml"/><Relationship Id="rId4" Type="http://schemas.openxmlformats.org/officeDocument/2006/relationships/notesSlide" Target="../notesSlides/notesSlide149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98.xml"/><Relationship Id="rId1" Type="http://schemas.openxmlformats.org/officeDocument/2006/relationships/tags" Target="../tags/tag39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50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00.xml"/><Relationship Id="rId1" Type="http://schemas.openxmlformats.org/officeDocument/2006/relationships/tags" Target="../tags/tag39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5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02.xml"/><Relationship Id="rId1" Type="http://schemas.openxmlformats.org/officeDocument/2006/relationships/tags" Target="../tags/tag401.xml"/><Relationship Id="rId6" Type="http://schemas.openxmlformats.org/officeDocument/2006/relationships/image" Target="../media/image27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5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04.xml"/><Relationship Id="rId1" Type="http://schemas.openxmlformats.org/officeDocument/2006/relationships/tags" Target="../tags/tag403.xml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5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06.xml"/><Relationship Id="rId1" Type="http://schemas.openxmlformats.org/officeDocument/2006/relationships/tags" Target="../tags/tag405.xml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54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08.xml"/><Relationship Id="rId1" Type="http://schemas.openxmlformats.org/officeDocument/2006/relationships/tags" Target="../tags/tag407.xml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55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0.xml"/><Relationship Id="rId1" Type="http://schemas.openxmlformats.org/officeDocument/2006/relationships/tags" Target="../tags/tag409.xml"/><Relationship Id="rId6" Type="http://schemas.openxmlformats.org/officeDocument/2006/relationships/image" Target="../media/image28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56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2.xml"/><Relationship Id="rId1" Type="http://schemas.openxmlformats.org/officeDocument/2006/relationships/tags" Target="../tags/tag411.xml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5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4.xml"/><Relationship Id="rId1" Type="http://schemas.openxmlformats.org/officeDocument/2006/relationships/tags" Target="../tags/tag413.xml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5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4" Type="http://schemas.openxmlformats.org/officeDocument/2006/relationships/notesSlide" Target="../notesSlides/notesSlide15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6.xml"/><Relationship Id="rId1" Type="http://schemas.openxmlformats.org/officeDocument/2006/relationships/tags" Target="../tags/tag415.xml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59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8.xml"/><Relationship Id="rId1" Type="http://schemas.openxmlformats.org/officeDocument/2006/relationships/tags" Target="../tags/tag417.xml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60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tags" Target="../tags/tag421.xml"/><Relationship Id="rId2" Type="http://schemas.openxmlformats.org/officeDocument/2006/relationships/tags" Target="../tags/tag420.xml"/><Relationship Id="rId1" Type="http://schemas.openxmlformats.org/officeDocument/2006/relationships/tags" Target="../tags/tag419.xml"/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3.xml"/><Relationship Id="rId1" Type="http://schemas.openxmlformats.org/officeDocument/2006/relationships/tags" Target="../tags/tag422.xml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6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5.xml"/><Relationship Id="rId1" Type="http://schemas.openxmlformats.org/officeDocument/2006/relationships/tags" Target="../tags/tag424.xml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6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tags" Target="../tags/tag428.xml"/><Relationship Id="rId2" Type="http://schemas.openxmlformats.org/officeDocument/2006/relationships/tags" Target="../tags/tag427.xml"/><Relationship Id="rId1" Type="http://schemas.openxmlformats.org/officeDocument/2006/relationships/tags" Target="../tags/tag426.xml"/><Relationship Id="rId6" Type="http://schemas.openxmlformats.org/officeDocument/2006/relationships/image" Target="../media/image26.png"/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tags" Target="../tags/tag431.xml"/><Relationship Id="rId2" Type="http://schemas.openxmlformats.org/officeDocument/2006/relationships/tags" Target="../tags/tag430.xml"/><Relationship Id="rId1" Type="http://schemas.openxmlformats.org/officeDocument/2006/relationships/tags" Target="../tags/tag429.xml"/><Relationship Id="rId6" Type="http://schemas.openxmlformats.org/officeDocument/2006/relationships/image" Target="../media/image26.png"/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33.xml"/><Relationship Id="rId1" Type="http://schemas.openxmlformats.org/officeDocument/2006/relationships/tags" Target="../tags/tag432.xml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66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35.xml"/><Relationship Id="rId1" Type="http://schemas.openxmlformats.org/officeDocument/2006/relationships/tags" Target="../tags/tag434.xml"/><Relationship Id="rId4" Type="http://schemas.openxmlformats.org/officeDocument/2006/relationships/notesSlide" Target="../notesSlides/notesSlide167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37.xml"/><Relationship Id="rId1" Type="http://schemas.openxmlformats.org/officeDocument/2006/relationships/tags" Target="../tags/tag436.xml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6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tags" Target="../tags/tag440.xml"/><Relationship Id="rId2" Type="http://schemas.openxmlformats.org/officeDocument/2006/relationships/tags" Target="../tags/tag439.xml"/><Relationship Id="rId1" Type="http://schemas.openxmlformats.org/officeDocument/2006/relationships/tags" Target="../tags/tag438.xml"/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42.xml"/><Relationship Id="rId1" Type="http://schemas.openxmlformats.org/officeDocument/2006/relationships/tags" Target="../tags/tag441.xml"/><Relationship Id="rId4" Type="http://schemas.openxmlformats.org/officeDocument/2006/relationships/notesSlide" Target="../notesSlides/notesSlide170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44.xml"/><Relationship Id="rId1" Type="http://schemas.openxmlformats.org/officeDocument/2006/relationships/tags" Target="../tags/tag443.xml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7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tags" Target="../tags/tag447.xml"/><Relationship Id="rId2" Type="http://schemas.openxmlformats.org/officeDocument/2006/relationships/tags" Target="../tags/tag446.xml"/><Relationship Id="rId1" Type="http://schemas.openxmlformats.org/officeDocument/2006/relationships/tags" Target="../tags/tag445.xml"/><Relationship Id="rId5" Type="http://schemas.openxmlformats.org/officeDocument/2006/relationships/notesSlide" Target="../notesSlides/notesSlide172.xml"/><Relationship Id="rId4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49.xml"/><Relationship Id="rId1" Type="http://schemas.openxmlformats.org/officeDocument/2006/relationships/tags" Target="../tags/tag448.xml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73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0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54.xml"/><Relationship Id="rId1" Type="http://schemas.openxmlformats.org/officeDocument/2006/relationships/tags" Target="../tags/tag453.xml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7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56.xml"/><Relationship Id="rId1" Type="http://schemas.openxmlformats.org/officeDocument/2006/relationships/tags" Target="../tags/tag455.xml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7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4" Type="http://schemas.openxmlformats.org/officeDocument/2006/relationships/notesSlide" Target="../notesSlides/notesSlide1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58.xml"/><Relationship Id="rId1" Type="http://schemas.openxmlformats.org/officeDocument/2006/relationships/tags" Target="../tags/tag457.xml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79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60.xml"/><Relationship Id="rId1" Type="http://schemas.openxmlformats.org/officeDocument/2006/relationships/tags" Target="../tags/tag459.xml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80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62.xml"/><Relationship Id="rId1" Type="http://schemas.openxmlformats.org/officeDocument/2006/relationships/tags" Target="../tags/tag461.xml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81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64.xml"/><Relationship Id="rId1" Type="http://schemas.openxmlformats.org/officeDocument/2006/relationships/tags" Target="../tags/tag463.xml"/><Relationship Id="rId4" Type="http://schemas.openxmlformats.org/officeDocument/2006/relationships/notesSlide" Target="../notesSlides/notesSlide18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5.xml"/><Relationship Id="rId4" Type="http://schemas.openxmlformats.org/officeDocument/2006/relationships/image" Target="../media/image34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tags" Target="../tags/tag468.xml"/><Relationship Id="rId2" Type="http://schemas.openxmlformats.org/officeDocument/2006/relationships/tags" Target="../tags/tag467.xml"/><Relationship Id="rId1" Type="http://schemas.openxmlformats.org/officeDocument/2006/relationships/tags" Target="../tags/tag466.xml"/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70.xml"/><Relationship Id="rId1" Type="http://schemas.openxmlformats.org/officeDocument/2006/relationships/tags" Target="../tags/tag469.xml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85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72.xml"/><Relationship Id="rId1" Type="http://schemas.openxmlformats.org/officeDocument/2006/relationships/tags" Target="../tags/tag471.xml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86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notesSlide" Target="../notesSlides/notesSlide18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75.xml"/><Relationship Id="rId1" Type="http://schemas.openxmlformats.org/officeDocument/2006/relationships/tags" Target="../tags/tag474.xml"/><Relationship Id="rId5" Type="http://schemas.openxmlformats.org/officeDocument/2006/relationships/image" Target="../media/image12.emf"/><Relationship Id="rId4" Type="http://schemas.openxmlformats.org/officeDocument/2006/relationships/notesSlide" Target="../notesSlides/notesSlide189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6.xml"/><Relationship Id="rId4" Type="http://schemas.openxmlformats.org/officeDocument/2006/relationships/image" Target="../media/image38.emf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7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8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9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0.xml"/><Relationship Id="rId4" Type="http://schemas.openxmlformats.org/officeDocument/2006/relationships/image" Target="../media/image39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1.xml"/><Relationship Id="rId4" Type="http://schemas.openxmlformats.org/officeDocument/2006/relationships/image" Target="../media/image39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3.xml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85.xml"/><Relationship Id="rId1" Type="http://schemas.openxmlformats.org/officeDocument/2006/relationships/tags" Target="../tags/tag484.xml"/><Relationship Id="rId4" Type="http://schemas.openxmlformats.org/officeDocument/2006/relationships/notesSlide" Target="../notesSlides/notesSlide19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4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tags" Target="../tags/tag488.xml"/><Relationship Id="rId2" Type="http://schemas.openxmlformats.org/officeDocument/2006/relationships/tags" Target="../tags/tag487.xml"/><Relationship Id="rId1" Type="http://schemas.openxmlformats.org/officeDocument/2006/relationships/tags" Target="../tags/tag486.xml"/><Relationship Id="rId5" Type="http://schemas.openxmlformats.org/officeDocument/2006/relationships/notesSlide" Target="../notesSlides/notesSlide199.xml"/><Relationship Id="rId4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tags" Target="../tags/tag491.xml"/><Relationship Id="rId2" Type="http://schemas.openxmlformats.org/officeDocument/2006/relationships/tags" Target="../tags/tag490.xml"/><Relationship Id="rId1" Type="http://schemas.openxmlformats.org/officeDocument/2006/relationships/tags" Target="../tags/tag489.xml"/><Relationship Id="rId5" Type="http://schemas.openxmlformats.org/officeDocument/2006/relationships/notesSlide" Target="../notesSlides/notesSlide200.xml"/><Relationship Id="rId4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tags" Target="../tags/tag494.xml"/><Relationship Id="rId2" Type="http://schemas.openxmlformats.org/officeDocument/2006/relationships/tags" Target="../tags/tag493.xml"/><Relationship Id="rId1" Type="http://schemas.openxmlformats.org/officeDocument/2006/relationships/tags" Target="../tags/tag492.xml"/><Relationship Id="rId5" Type="http://schemas.openxmlformats.org/officeDocument/2006/relationships/notesSlide" Target="../notesSlides/notesSlide201.xml"/><Relationship Id="rId4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tags" Target="../tags/tag497.xml"/><Relationship Id="rId2" Type="http://schemas.openxmlformats.org/officeDocument/2006/relationships/tags" Target="../tags/tag496.xml"/><Relationship Id="rId1" Type="http://schemas.openxmlformats.org/officeDocument/2006/relationships/tags" Target="../tags/tag495.xml"/><Relationship Id="rId5" Type="http://schemas.openxmlformats.org/officeDocument/2006/relationships/notesSlide" Target="../notesSlides/notesSlide202.xml"/><Relationship Id="rId4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tags" Target="../tags/tag500.xml"/><Relationship Id="rId2" Type="http://schemas.openxmlformats.org/officeDocument/2006/relationships/tags" Target="../tags/tag499.xml"/><Relationship Id="rId1" Type="http://schemas.openxmlformats.org/officeDocument/2006/relationships/tags" Target="../tags/tag498.xml"/><Relationship Id="rId5" Type="http://schemas.openxmlformats.org/officeDocument/2006/relationships/notesSlide" Target="../notesSlides/notesSlide203.xml"/><Relationship Id="rId4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tags" Target="../tags/tag503.xml"/><Relationship Id="rId2" Type="http://schemas.openxmlformats.org/officeDocument/2006/relationships/tags" Target="../tags/tag502.xml"/><Relationship Id="rId1" Type="http://schemas.openxmlformats.org/officeDocument/2006/relationships/tags" Target="../tags/tag501.xml"/><Relationship Id="rId5" Type="http://schemas.openxmlformats.org/officeDocument/2006/relationships/notesSlide" Target="../notesSlides/notesSlide204.xml"/><Relationship Id="rId4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tags" Target="../tags/tag506.xml"/><Relationship Id="rId2" Type="http://schemas.openxmlformats.org/officeDocument/2006/relationships/tags" Target="../tags/tag505.xml"/><Relationship Id="rId1" Type="http://schemas.openxmlformats.org/officeDocument/2006/relationships/tags" Target="../tags/tag504.xml"/><Relationship Id="rId5" Type="http://schemas.openxmlformats.org/officeDocument/2006/relationships/notesSlide" Target="../notesSlides/notesSlide205.xml"/><Relationship Id="rId4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tags" Target="../tags/tag509.xml"/><Relationship Id="rId2" Type="http://schemas.openxmlformats.org/officeDocument/2006/relationships/tags" Target="../tags/tag508.xml"/><Relationship Id="rId1" Type="http://schemas.openxmlformats.org/officeDocument/2006/relationships/tags" Target="../tags/tag507.xml"/><Relationship Id="rId5" Type="http://schemas.openxmlformats.org/officeDocument/2006/relationships/notesSlide" Target="../notesSlides/notesSlide206.xml"/><Relationship Id="rId4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tags" Target="../tags/tag512.xml"/><Relationship Id="rId2" Type="http://schemas.openxmlformats.org/officeDocument/2006/relationships/tags" Target="../tags/tag511.xml"/><Relationship Id="rId1" Type="http://schemas.openxmlformats.org/officeDocument/2006/relationships/tags" Target="../tags/tag510.xml"/><Relationship Id="rId5" Type="http://schemas.openxmlformats.org/officeDocument/2006/relationships/notesSlide" Target="../notesSlides/notesSlide207.xml"/><Relationship Id="rId4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tags" Target="../tags/tag515.xml"/><Relationship Id="rId2" Type="http://schemas.openxmlformats.org/officeDocument/2006/relationships/tags" Target="../tags/tag514.xml"/><Relationship Id="rId1" Type="http://schemas.openxmlformats.org/officeDocument/2006/relationships/tags" Target="../tags/tag513.xml"/><Relationship Id="rId5" Type="http://schemas.openxmlformats.org/officeDocument/2006/relationships/notesSlide" Target="../notesSlides/notesSlide208.xml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7" Type="http://schemas.openxmlformats.org/officeDocument/2006/relationships/notesSlide" Target="../notesSlides/notesSlide20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9.xml"/><Relationship Id="rId4" Type="http://schemas.openxmlformats.org/officeDocument/2006/relationships/tags" Target="../tags/tag48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6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tags" Target="../tags/tag519.xml"/><Relationship Id="rId7" Type="http://schemas.openxmlformats.org/officeDocument/2006/relationships/image" Target="../media/image41.emf"/><Relationship Id="rId2" Type="http://schemas.openxmlformats.org/officeDocument/2006/relationships/tags" Target="../tags/tag518.xml"/><Relationship Id="rId1" Type="http://schemas.openxmlformats.org/officeDocument/2006/relationships/tags" Target="../tags/tag517.xml"/><Relationship Id="rId6" Type="http://schemas.openxmlformats.org/officeDocument/2006/relationships/oleObject" Target="../embeddings/oleObject2.bin"/><Relationship Id="rId5" Type="http://schemas.openxmlformats.org/officeDocument/2006/relationships/notesSlide" Target="../notesSlides/notesSlide210.xml"/><Relationship Id="rId4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7" Type="http://schemas.openxmlformats.org/officeDocument/2006/relationships/notesSlide" Target="../notesSlides/notesSlide21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7" Type="http://schemas.openxmlformats.org/officeDocument/2006/relationships/notesSlide" Target="../notesSlides/notesSlide22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9.xml"/><Relationship Id="rId4" Type="http://schemas.openxmlformats.org/officeDocument/2006/relationships/tags" Target="../tags/tag5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7" Type="http://schemas.openxmlformats.org/officeDocument/2006/relationships/notesSlide" Target="../notesSlides/notesSlide23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4.xml"/><Relationship Id="rId4" Type="http://schemas.openxmlformats.org/officeDocument/2006/relationships/tags" Target="../tags/tag6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7" Type="http://schemas.openxmlformats.org/officeDocument/2006/relationships/image" Target="../media/image4.png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81.xml"/><Relationship Id="rId7" Type="http://schemas.openxmlformats.org/officeDocument/2006/relationships/image" Target="../media/image4.png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4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tags" Target="../tags/tag93.xml"/><Relationship Id="rId7" Type="http://schemas.openxmlformats.org/officeDocument/2006/relationships/oleObject" Target="../embeddings/oleObject1.bin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4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4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5" Type="http://schemas.openxmlformats.org/officeDocument/2006/relationships/notesSlide" Target="../notesSlides/notesSlide47.xml"/><Relationship Id="rId4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5" Type="http://schemas.openxmlformats.org/officeDocument/2006/relationships/image" Target="../media/image12.emf"/><Relationship Id="rId4" Type="http://schemas.openxmlformats.org/officeDocument/2006/relationships/notesSlide" Target="../notesSlides/notesSlide6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9.xml"/><Relationship Id="rId4" Type="http://schemas.openxmlformats.org/officeDocument/2006/relationships/image" Target="../media/image13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0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6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tags" Target="../tags/tag172.xml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4" Type="http://schemas.openxmlformats.org/officeDocument/2006/relationships/notesSlide" Target="../notesSlides/notesSlide7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tags" Target="../tags/tag178.xml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6" Type="http://schemas.openxmlformats.org/officeDocument/2006/relationships/notesSlide" Target="../notesSlides/notesSlide7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5.xml"/><Relationship Id="rId3" Type="http://schemas.openxmlformats.org/officeDocument/2006/relationships/tags" Target="../tags/tag18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6" Type="http://schemas.openxmlformats.org/officeDocument/2006/relationships/tags" Target="../tags/tag188.xml"/><Relationship Id="rId5" Type="http://schemas.openxmlformats.org/officeDocument/2006/relationships/tags" Target="../tags/tag187.xml"/><Relationship Id="rId4" Type="http://schemas.openxmlformats.org/officeDocument/2006/relationships/tags" Target="../tags/tag18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tags" Target="../tags/tag191.xml"/><Relationship Id="rId2" Type="http://schemas.openxmlformats.org/officeDocument/2006/relationships/tags" Target="../tags/tag190.xml"/><Relationship Id="rId1" Type="http://schemas.openxmlformats.org/officeDocument/2006/relationships/tags" Target="../tags/tag189.xml"/><Relationship Id="rId6" Type="http://schemas.openxmlformats.org/officeDocument/2006/relationships/notesSlide" Target="../notesSlides/notesSlide7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tags" Target="../tags/tag195.xml"/><Relationship Id="rId2" Type="http://schemas.openxmlformats.org/officeDocument/2006/relationships/tags" Target="../tags/tag194.xml"/><Relationship Id="rId1" Type="http://schemas.openxmlformats.org/officeDocument/2006/relationships/tags" Target="../tags/tag193.xml"/><Relationship Id="rId6" Type="http://schemas.openxmlformats.org/officeDocument/2006/relationships/notesSlide" Target="../notesSlides/notesSlide7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6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8.xml"/><Relationship Id="rId3" Type="http://schemas.openxmlformats.org/officeDocument/2006/relationships/tags" Target="../tags/tag19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98.xml"/><Relationship Id="rId1" Type="http://schemas.openxmlformats.org/officeDocument/2006/relationships/tags" Target="../tags/tag197.xml"/><Relationship Id="rId6" Type="http://schemas.openxmlformats.org/officeDocument/2006/relationships/tags" Target="../tags/tag202.xml"/><Relationship Id="rId5" Type="http://schemas.openxmlformats.org/officeDocument/2006/relationships/tags" Target="../tags/tag201.xml"/><Relationship Id="rId4" Type="http://schemas.openxmlformats.org/officeDocument/2006/relationships/tags" Target="../tags/tag20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tags" Target="../tags/tag205.xml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6" Type="http://schemas.openxmlformats.org/officeDocument/2006/relationships/notesSlide" Target="../notesSlides/notesSlide7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tags" Target="../tags/tag209.xml"/><Relationship Id="rId2" Type="http://schemas.openxmlformats.org/officeDocument/2006/relationships/tags" Target="../tags/tag208.xml"/><Relationship Id="rId1" Type="http://schemas.openxmlformats.org/officeDocument/2006/relationships/tags" Target="../tags/tag207.xml"/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tags" Target="../tags/tag213.xml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tags" Target="../tags/tag217.xml"/><Relationship Id="rId2" Type="http://schemas.openxmlformats.org/officeDocument/2006/relationships/tags" Target="../tags/tag216.xml"/><Relationship Id="rId1" Type="http://schemas.openxmlformats.org/officeDocument/2006/relationships/tags" Target="../tags/tag215.xml"/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tags" Target="../tags/tag221.xml"/><Relationship Id="rId2" Type="http://schemas.openxmlformats.org/officeDocument/2006/relationships/tags" Target="../tags/tag220.xml"/><Relationship Id="rId1" Type="http://schemas.openxmlformats.org/officeDocument/2006/relationships/tags" Target="../tags/tag219.xml"/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tags" Target="../tags/tag224.xml"/><Relationship Id="rId2" Type="http://schemas.openxmlformats.org/officeDocument/2006/relationships/tags" Target="../tags/tag223.xml"/><Relationship Id="rId1" Type="http://schemas.openxmlformats.org/officeDocument/2006/relationships/tags" Target="../tags/tag222.xml"/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tags" Target="../tags/tag227.xml"/><Relationship Id="rId7" Type="http://schemas.openxmlformats.org/officeDocument/2006/relationships/notesSlide" Target="../notesSlides/notesSlide85.xml"/><Relationship Id="rId2" Type="http://schemas.openxmlformats.org/officeDocument/2006/relationships/tags" Target="../tags/tag226.xml"/><Relationship Id="rId1" Type="http://schemas.openxmlformats.org/officeDocument/2006/relationships/tags" Target="../tags/tag22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29.xml"/><Relationship Id="rId4" Type="http://schemas.openxmlformats.org/officeDocument/2006/relationships/tags" Target="../tags/tag22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1.xml"/><Relationship Id="rId1" Type="http://schemas.openxmlformats.org/officeDocument/2006/relationships/tags" Target="../tags/tag230.xml"/><Relationship Id="rId4" Type="http://schemas.openxmlformats.org/officeDocument/2006/relationships/notesSlide" Target="../notesSlides/notesSlide8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3.xml"/><Relationship Id="rId1" Type="http://schemas.openxmlformats.org/officeDocument/2006/relationships/tags" Target="../tags/tag232.xml"/><Relationship Id="rId4" Type="http://schemas.openxmlformats.org/officeDocument/2006/relationships/notesSlide" Target="../notesSlides/notesSlide8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5.xml"/><Relationship Id="rId1" Type="http://schemas.openxmlformats.org/officeDocument/2006/relationships/tags" Target="../tags/tag234.xml"/><Relationship Id="rId4" Type="http://schemas.openxmlformats.org/officeDocument/2006/relationships/notesSlide" Target="../notesSlides/notesSlide8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tags" Target="../tags/tag239.xml"/><Relationship Id="rId2" Type="http://schemas.openxmlformats.org/officeDocument/2006/relationships/tags" Target="../tags/tag238.xml"/><Relationship Id="rId1" Type="http://schemas.openxmlformats.org/officeDocument/2006/relationships/tags" Target="../tags/tag237.xml"/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" Type="http://schemas.openxmlformats.org/officeDocument/2006/relationships/tags" Target="../tags/tag240.xml"/><Relationship Id="rId6" Type="http://schemas.openxmlformats.org/officeDocument/2006/relationships/notesSlide" Target="../notesSlides/notesSlide9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tags" Target="../tags/tag247.xml"/><Relationship Id="rId2" Type="http://schemas.openxmlformats.org/officeDocument/2006/relationships/tags" Target="../tags/tag246.xml"/><Relationship Id="rId1" Type="http://schemas.openxmlformats.org/officeDocument/2006/relationships/tags" Target="../tags/tag245.xml"/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tags" Target="../tags/tag250.xml"/><Relationship Id="rId7" Type="http://schemas.openxmlformats.org/officeDocument/2006/relationships/image" Target="../media/image16.png"/><Relationship Id="rId2" Type="http://schemas.openxmlformats.org/officeDocument/2006/relationships/tags" Target="../tags/tag249.xml"/><Relationship Id="rId1" Type="http://schemas.openxmlformats.org/officeDocument/2006/relationships/tags" Target="../tags/tag248.xml"/><Relationship Id="rId6" Type="http://schemas.openxmlformats.org/officeDocument/2006/relationships/notesSlide" Target="../notesSlides/notesSlide9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tags" Target="../tags/tag254.xml"/><Relationship Id="rId2" Type="http://schemas.openxmlformats.org/officeDocument/2006/relationships/tags" Target="../tags/tag253.xml"/><Relationship Id="rId1" Type="http://schemas.openxmlformats.org/officeDocument/2006/relationships/tags" Target="../tags/tag252.xml"/><Relationship Id="rId6" Type="http://schemas.openxmlformats.org/officeDocument/2006/relationships/notesSlide" Target="../notesSlides/notesSlide9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tags" Target="../tags/tag258.xml"/><Relationship Id="rId2" Type="http://schemas.openxmlformats.org/officeDocument/2006/relationships/tags" Target="../tags/tag257.xml"/><Relationship Id="rId1" Type="http://schemas.openxmlformats.org/officeDocument/2006/relationships/tags" Target="../tags/tag256.xml"/><Relationship Id="rId6" Type="http://schemas.openxmlformats.org/officeDocument/2006/relationships/notesSlide" Target="../notesSlides/notesSlide9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9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1.xml"/><Relationship Id="rId1" Type="http://schemas.openxmlformats.org/officeDocument/2006/relationships/tags" Target="../tags/tag260.xml"/><Relationship Id="rId4" Type="http://schemas.openxmlformats.org/officeDocument/2006/relationships/notesSlide" Target="../notesSlides/notesSlide9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3.xml"/><Relationship Id="rId1" Type="http://schemas.openxmlformats.org/officeDocument/2006/relationships/tags" Target="../tags/tag262.xml"/><Relationship Id="rId4" Type="http://schemas.openxmlformats.org/officeDocument/2006/relationships/notesSlide" Target="../notesSlides/notesSlide9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" y="2743200"/>
            <a:ext cx="8077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i="1" dirty="0"/>
              <a:t>Digital Design and Computer Architecture</a:t>
            </a:r>
            <a:r>
              <a:rPr lang="en-US" sz="2600" b="1" dirty="0"/>
              <a:t>: ARM® Edition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Chapter 6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09600" y="3226713"/>
            <a:ext cx="8077200" cy="8930"/>
          </a:xfrm>
          <a:prstGeom prst="line">
            <a:avLst/>
          </a:prstGeom>
          <a:ln w="349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91000" y="3226713"/>
            <a:ext cx="4724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Sarah L. Harris and David Money Harris</a:t>
            </a:r>
          </a:p>
        </p:txBody>
      </p:sp>
    </p:spTree>
    <p:extLst>
      <p:ext uri="{BB962C8B-B14F-4D97-AF65-F5344CB8AC3E}">
        <p14:creationId xmlns:p14="http://schemas.microsoft.com/office/powerpoint/2010/main" val="534681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029" name="Rectangle 5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387353" y="1066800"/>
            <a:ext cx="8077200" cy="5181600"/>
          </a:xfrm>
        </p:spPr>
        <p:txBody>
          <a:bodyPr/>
          <a:lstStyle/>
          <a:p>
            <a:pPr>
              <a:buFontTx/>
              <a:buNone/>
            </a:pPr>
            <a:r>
              <a:rPr lang="en-US" sz="3600" b="1" dirty="0">
                <a:solidFill>
                  <a:srgbClr val="0070C0"/>
                </a:solidFill>
              </a:rPr>
              <a:t>Regularity supports design simplicity</a:t>
            </a:r>
          </a:p>
          <a:p>
            <a:r>
              <a:rPr lang="en-US" dirty="0"/>
              <a:t>Consistent instruction format</a:t>
            </a:r>
          </a:p>
          <a:p>
            <a:r>
              <a:rPr lang="en-US" dirty="0"/>
              <a:t>Same number of operands (two sources and one destination)</a:t>
            </a:r>
          </a:p>
          <a:p>
            <a:r>
              <a:rPr lang="en-US" dirty="0"/>
              <a:t>Ease of encoding and handling in hardware</a:t>
            </a:r>
          </a:p>
        </p:txBody>
      </p:sp>
      <p:sp>
        <p:nvSpPr>
          <p:cNvPr id="102502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2502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" y="68759"/>
            <a:ext cx="8686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Design Principle 1</a:t>
            </a:r>
          </a:p>
        </p:txBody>
      </p:sp>
    </p:spTree>
    <p:extLst>
      <p:ext uri="{BB962C8B-B14F-4D97-AF65-F5344CB8AC3E}">
        <p14:creationId xmlns:p14="http://schemas.microsoft.com/office/powerpoint/2010/main" val="1327889905"/>
      </p:ext>
    </p:extLst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580" name="Rectangle 4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424260" y="1143000"/>
            <a:ext cx="7620000" cy="5181600"/>
          </a:xfrm>
          <a:noFill/>
          <a:ln/>
        </p:spPr>
        <p:txBody>
          <a:bodyPr>
            <a:normAutofit/>
          </a:bodyPr>
          <a:lstStyle/>
          <a:p>
            <a:r>
              <a:rPr lang="en-US" dirty="0"/>
              <a:t>American Standard Code for Information Interchange</a:t>
            </a:r>
          </a:p>
          <a:p>
            <a:r>
              <a:rPr lang="en-US" dirty="0"/>
              <a:t>Each text character has unique byte value</a:t>
            </a:r>
          </a:p>
          <a:p>
            <a:pPr lvl="1"/>
            <a:r>
              <a:rPr lang="en-US" dirty="0"/>
              <a:t>For example, S = 0x53, a = 0x61, A = 0x41</a:t>
            </a:r>
          </a:p>
          <a:p>
            <a:pPr lvl="1"/>
            <a:r>
              <a:rPr lang="en-US" dirty="0"/>
              <a:t>Lower-case and upper-case differ by 0x20 (32)</a:t>
            </a:r>
          </a:p>
        </p:txBody>
      </p:sp>
      <p:sp>
        <p:nvSpPr>
          <p:cNvPr id="117657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ASCII Code</a:t>
            </a:r>
          </a:p>
        </p:txBody>
      </p:sp>
    </p:spTree>
    <p:extLst>
      <p:ext uri="{BB962C8B-B14F-4D97-AF65-F5344CB8AC3E}">
        <p14:creationId xmlns:p14="http://schemas.microsoft.com/office/powerpoint/2010/main" val="1739276351"/>
      </p:ext>
    </p:extLst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Cast of Characters</a:t>
            </a:r>
          </a:p>
        </p:txBody>
      </p:sp>
      <p:pic>
        <p:nvPicPr>
          <p:cNvPr id="270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560" y="971080"/>
            <a:ext cx="5124955" cy="5183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44331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Programming Building Blocks</a:t>
            </a:r>
          </a:p>
        </p:txBody>
      </p:sp>
      <p:sp>
        <p:nvSpPr>
          <p:cNvPr id="5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5855" y="1143000"/>
            <a:ext cx="8224745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+mj-lt"/>
                <a:cs typeface="Arial" charset="0"/>
              </a:rPr>
              <a:t>Data-processing Instructions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+mj-lt"/>
                <a:cs typeface="Arial" charset="0"/>
              </a:rPr>
              <a:t>Conditional Execution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+mj-lt"/>
                <a:cs typeface="Arial" charset="0"/>
              </a:rPr>
              <a:t>Branches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High-level Constructs: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+mj-lt"/>
                <a:cs typeface="Arial" charset="0"/>
              </a:rPr>
              <a:t>if/else statements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+mj-lt"/>
                <a:cs typeface="Arial" charset="0"/>
              </a:rPr>
              <a:t>for loops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+mj-lt"/>
                <a:cs typeface="Arial" charset="0"/>
              </a:rPr>
              <a:t>while loops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+mj-lt"/>
                <a:cs typeface="Arial" charset="0"/>
              </a:rPr>
              <a:t>arrays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function calls</a:t>
            </a:r>
          </a:p>
        </p:txBody>
      </p:sp>
    </p:spTree>
    <p:extLst>
      <p:ext uri="{BB962C8B-B14F-4D97-AF65-F5344CB8AC3E}">
        <p14:creationId xmlns:p14="http://schemas.microsoft.com/office/powerpoint/2010/main" val="3741575787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64" name="Rectangle 4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424260" y="1143000"/>
            <a:ext cx="8077200" cy="5181600"/>
          </a:xfrm>
          <a:noFill/>
          <a:ln/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Caller:</a:t>
            </a:r>
            <a:r>
              <a:rPr lang="en-US" dirty="0"/>
              <a:t> calling function (in this case, </a:t>
            </a:r>
            <a:r>
              <a:rPr lang="en-US" dirty="0">
                <a:latin typeface="Courier New" pitchFamily="49" charset="0"/>
              </a:rPr>
              <a:t>main</a:t>
            </a:r>
            <a:r>
              <a:rPr lang="en-US" dirty="0"/>
              <a:t>)</a:t>
            </a:r>
          </a:p>
          <a:p>
            <a:r>
              <a:rPr lang="en-US" b="1" dirty="0" err="1">
                <a:solidFill>
                  <a:srgbClr val="0070C0"/>
                </a:solidFill>
              </a:rPr>
              <a:t>Callee</a:t>
            </a:r>
            <a:r>
              <a:rPr lang="en-US" b="1" dirty="0">
                <a:solidFill>
                  <a:srgbClr val="0070C0"/>
                </a:solidFill>
              </a:rPr>
              <a:t>:</a:t>
            </a:r>
            <a:r>
              <a:rPr lang="en-US" dirty="0"/>
              <a:t> called function (in this case, </a:t>
            </a:r>
            <a:r>
              <a:rPr lang="en-US" dirty="0">
                <a:latin typeface="Courier New" pitchFamily="49" charset="0"/>
              </a:rPr>
              <a:t>sum</a:t>
            </a:r>
            <a:r>
              <a:rPr lang="en-US" dirty="0"/>
              <a:t>)</a:t>
            </a:r>
          </a:p>
        </p:txBody>
      </p:sp>
      <p:sp>
        <p:nvSpPr>
          <p:cNvPr id="106496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6496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766965" y="2353660"/>
            <a:ext cx="495300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C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void main()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{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  </a:t>
            </a:r>
            <a:r>
              <a:rPr lang="en-US" sz="1600" dirty="0" err="1">
                <a:latin typeface="Courier New" pitchFamily="49" charset="0"/>
                <a:cs typeface="Arial" charset="0"/>
              </a:rPr>
              <a:t>int</a:t>
            </a:r>
            <a:r>
              <a:rPr lang="en-US" sz="1600" dirty="0">
                <a:latin typeface="Courier New" pitchFamily="49" charset="0"/>
                <a:cs typeface="Arial" charset="0"/>
              </a:rPr>
              <a:t> y;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  y = sum(42, 7);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  ...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}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6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 err="1">
                <a:latin typeface="Courier New" pitchFamily="49" charset="0"/>
                <a:cs typeface="Arial" charset="0"/>
              </a:rPr>
              <a:t>int</a:t>
            </a:r>
            <a:r>
              <a:rPr lang="en-US" sz="1600" dirty="0">
                <a:latin typeface="Courier New" pitchFamily="49" charset="0"/>
                <a:cs typeface="Arial" charset="0"/>
              </a:rPr>
              <a:t> sum(</a:t>
            </a:r>
            <a:r>
              <a:rPr lang="en-US" sz="1600" dirty="0" err="1">
                <a:latin typeface="Courier New" pitchFamily="49" charset="0"/>
                <a:cs typeface="Arial" charset="0"/>
              </a:rPr>
              <a:t>int</a:t>
            </a:r>
            <a:r>
              <a:rPr lang="en-US" sz="1600" dirty="0">
                <a:latin typeface="Courier New" pitchFamily="49" charset="0"/>
                <a:cs typeface="Arial" charset="0"/>
              </a:rPr>
              <a:t> a, </a:t>
            </a:r>
            <a:r>
              <a:rPr lang="en-US" sz="1600" dirty="0" err="1">
                <a:latin typeface="Courier New" pitchFamily="49" charset="0"/>
                <a:cs typeface="Arial" charset="0"/>
              </a:rPr>
              <a:t>int</a:t>
            </a:r>
            <a:r>
              <a:rPr lang="en-US" sz="1600" dirty="0">
                <a:latin typeface="Courier New" pitchFamily="49" charset="0"/>
                <a:cs typeface="Arial" charset="0"/>
              </a:rPr>
              <a:t> b)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{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  return (a + b);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Function Calls</a:t>
            </a:r>
          </a:p>
        </p:txBody>
      </p:sp>
    </p:spTree>
    <p:extLst>
      <p:ext uri="{BB962C8B-B14F-4D97-AF65-F5344CB8AC3E}">
        <p14:creationId xmlns:p14="http://schemas.microsoft.com/office/powerpoint/2010/main" val="2197894341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548" name="Rectangle 4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424260" y="1143000"/>
            <a:ext cx="8077200" cy="5181600"/>
          </a:xfrm>
          <a:noFill/>
          <a:ln/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Caller:</a:t>
            </a:r>
          </a:p>
          <a:p>
            <a:pPr lvl="1"/>
            <a:r>
              <a:rPr lang="en-US" sz="2600" dirty="0"/>
              <a:t>passes </a:t>
            </a:r>
            <a:r>
              <a:rPr lang="en-US" sz="2600" b="1" dirty="0"/>
              <a:t>arguments</a:t>
            </a:r>
            <a:r>
              <a:rPr lang="en-US" sz="2600" dirty="0"/>
              <a:t> to </a:t>
            </a:r>
            <a:r>
              <a:rPr lang="en-US" sz="2600" dirty="0" err="1"/>
              <a:t>callee</a:t>
            </a:r>
            <a:endParaRPr lang="en-US" sz="2600" dirty="0"/>
          </a:p>
          <a:p>
            <a:pPr lvl="1"/>
            <a:r>
              <a:rPr lang="en-US" sz="2600" dirty="0"/>
              <a:t>jumps to </a:t>
            </a:r>
            <a:r>
              <a:rPr lang="en-US" sz="2600" dirty="0" err="1"/>
              <a:t>callee</a:t>
            </a:r>
            <a:endParaRPr lang="en-US" sz="2600" dirty="0"/>
          </a:p>
        </p:txBody>
      </p:sp>
      <p:sp>
        <p:nvSpPr>
          <p:cNvPr id="1132547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Function Conventions</a:t>
            </a:r>
          </a:p>
        </p:txBody>
      </p:sp>
    </p:spTree>
    <p:extLst>
      <p:ext uri="{BB962C8B-B14F-4D97-AF65-F5344CB8AC3E}">
        <p14:creationId xmlns:p14="http://schemas.microsoft.com/office/powerpoint/2010/main" val="3197665584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548" name="Rectangle 4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424260" y="1143000"/>
            <a:ext cx="8077200" cy="5181600"/>
          </a:xfrm>
          <a:noFill/>
          <a:ln/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Caller:</a:t>
            </a:r>
          </a:p>
          <a:p>
            <a:pPr lvl="1"/>
            <a:r>
              <a:rPr lang="en-US" sz="2600" dirty="0"/>
              <a:t>passes </a:t>
            </a:r>
            <a:r>
              <a:rPr lang="en-US" sz="2600" b="1" dirty="0"/>
              <a:t>arguments</a:t>
            </a:r>
            <a:r>
              <a:rPr lang="en-US" sz="2600" dirty="0"/>
              <a:t> to </a:t>
            </a:r>
            <a:r>
              <a:rPr lang="en-US" sz="2600" dirty="0" err="1"/>
              <a:t>callee</a:t>
            </a:r>
            <a:endParaRPr lang="en-US" sz="2600" dirty="0"/>
          </a:p>
          <a:p>
            <a:pPr lvl="1"/>
            <a:r>
              <a:rPr lang="en-US" sz="2600" dirty="0"/>
              <a:t>jumps to </a:t>
            </a:r>
            <a:r>
              <a:rPr lang="en-US" sz="2600" dirty="0" err="1"/>
              <a:t>callee</a:t>
            </a:r>
            <a:endParaRPr lang="en-US" sz="2600" dirty="0"/>
          </a:p>
          <a:p>
            <a:r>
              <a:rPr lang="en-US" b="1" dirty="0" err="1">
                <a:solidFill>
                  <a:srgbClr val="0070C0"/>
                </a:solidFill>
              </a:rPr>
              <a:t>Callee</a:t>
            </a:r>
            <a:r>
              <a:rPr lang="en-US" b="1" dirty="0">
                <a:solidFill>
                  <a:srgbClr val="0070C0"/>
                </a:solidFill>
              </a:rPr>
              <a:t>: </a:t>
            </a:r>
          </a:p>
          <a:p>
            <a:pPr lvl="1"/>
            <a:r>
              <a:rPr lang="en-US" sz="2600" b="1" dirty="0"/>
              <a:t>performs </a:t>
            </a:r>
            <a:r>
              <a:rPr lang="en-US" sz="2600" dirty="0"/>
              <a:t>the function</a:t>
            </a:r>
          </a:p>
          <a:p>
            <a:pPr lvl="1"/>
            <a:r>
              <a:rPr lang="en-US" sz="2600" b="1" dirty="0"/>
              <a:t>returns </a:t>
            </a:r>
            <a:r>
              <a:rPr lang="en-US" sz="2600" dirty="0"/>
              <a:t>result to caller</a:t>
            </a:r>
          </a:p>
          <a:p>
            <a:pPr lvl="1"/>
            <a:r>
              <a:rPr lang="en-US" sz="2600" b="1" dirty="0"/>
              <a:t>returns </a:t>
            </a:r>
            <a:r>
              <a:rPr lang="en-US" sz="2600" dirty="0"/>
              <a:t>to point of call</a:t>
            </a:r>
          </a:p>
          <a:p>
            <a:pPr lvl="1"/>
            <a:r>
              <a:rPr lang="en-US" sz="2600" b="1" dirty="0"/>
              <a:t>must  not overwrite</a:t>
            </a:r>
            <a:r>
              <a:rPr lang="en-US" sz="2600" dirty="0"/>
              <a:t> registers or memory needed by caller</a:t>
            </a:r>
            <a:endParaRPr lang="en-US" dirty="0"/>
          </a:p>
        </p:txBody>
      </p:sp>
      <p:sp>
        <p:nvSpPr>
          <p:cNvPr id="1132547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Function Conventions</a:t>
            </a:r>
          </a:p>
        </p:txBody>
      </p:sp>
    </p:spTree>
    <p:extLst>
      <p:ext uri="{BB962C8B-B14F-4D97-AF65-F5344CB8AC3E}">
        <p14:creationId xmlns:p14="http://schemas.microsoft.com/office/powerpoint/2010/main" val="1669717738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548" name="Rectangle 4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412110" y="1143000"/>
            <a:ext cx="8077200" cy="5181600"/>
          </a:xfrm>
          <a:noFill/>
          <a:ln/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Call Function: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branch and link 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			BL</a:t>
            </a:r>
            <a:r>
              <a:rPr lang="en-US" dirty="0"/>
              <a:t> </a:t>
            </a:r>
          </a:p>
          <a:p>
            <a:r>
              <a:rPr lang="en-US" b="1" dirty="0">
                <a:solidFill>
                  <a:srgbClr val="0070C0"/>
                </a:solidFill>
              </a:rPr>
              <a:t>Return</a:t>
            </a:r>
            <a:r>
              <a:rPr lang="en-US" dirty="0"/>
              <a:t> from function: move the link register to PC: 	         	</a:t>
            </a:r>
            <a:r>
              <a:rPr lang="en-US" dirty="0">
                <a:latin typeface="Courier New" pitchFamily="49" charset="0"/>
              </a:rPr>
              <a:t>MOV PC, LR</a:t>
            </a:r>
          </a:p>
          <a:p>
            <a:r>
              <a:rPr lang="en-US" b="1" dirty="0">
                <a:solidFill>
                  <a:srgbClr val="0070C0"/>
                </a:solidFill>
              </a:rPr>
              <a:t>Arguments:</a:t>
            </a:r>
            <a:r>
              <a:rPr lang="en-US" dirty="0"/>
              <a:t>    	</a:t>
            </a:r>
            <a:r>
              <a:rPr lang="en-US" dirty="0">
                <a:latin typeface="Courier10 BT" pitchFamily="49" charset="0"/>
              </a:rPr>
              <a:t>R0-R3</a:t>
            </a:r>
          </a:p>
          <a:p>
            <a:r>
              <a:rPr lang="en-US" b="1" dirty="0">
                <a:solidFill>
                  <a:srgbClr val="0070C0"/>
                </a:solidFill>
              </a:rPr>
              <a:t>Return value: 	</a:t>
            </a:r>
            <a:r>
              <a:rPr lang="en-US" dirty="0">
                <a:latin typeface="Courier10 BT" pitchFamily="49" charset="0"/>
              </a:rPr>
              <a:t>R0</a:t>
            </a:r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1132547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ARM Function Conventions</a:t>
            </a:r>
          </a:p>
        </p:txBody>
      </p:sp>
    </p:spTree>
    <p:extLst>
      <p:ext uri="{BB962C8B-B14F-4D97-AF65-F5344CB8AC3E}">
        <p14:creationId xmlns:p14="http://schemas.microsoft.com/office/powerpoint/2010/main" val="4225065230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787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87090" y="1119845"/>
            <a:ext cx="39624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C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7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700" dirty="0" err="1">
                <a:latin typeface="Courier New" pitchFamily="49" charset="0"/>
                <a:cs typeface="Arial" charset="0"/>
              </a:rPr>
              <a:t>int</a:t>
            </a:r>
            <a:r>
              <a:rPr lang="en-US" sz="1700" dirty="0">
                <a:latin typeface="Courier New" pitchFamily="49" charset="0"/>
                <a:cs typeface="Arial" charset="0"/>
              </a:rPr>
              <a:t> main() {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700" dirty="0">
                <a:latin typeface="Courier New" pitchFamily="49" charset="0"/>
                <a:cs typeface="Arial" charset="0"/>
              </a:rPr>
              <a:t>  simple();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700" dirty="0">
                <a:latin typeface="Courier New" pitchFamily="49" charset="0"/>
                <a:cs typeface="Arial" charset="0"/>
              </a:rPr>
              <a:t>  a = b + c;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700" dirty="0">
                <a:latin typeface="Courier New" pitchFamily="49" charset="0"/>
                <a:cs typeface="Arial" charset="0"/>
              </a:rPr>
              <a:t>}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7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700" dirty="0">
                <a:latin typeface="Courier New" pitchFamily="49" charset="0"/>
                <a:cs typeface="Arial" charset="0"/>
              </a:rPr>
              <a:t>void simple() {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700" dirty="0">
                <a:latin typeface="Courier New" pitchFamily="49" charset="0"/>
                <a:cs typeface="Arial" charset="0"/>
              </a:rPr>
              <a:t>  return;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700" dirty="0">
                <a:latin typeface="Courier New" pitchFamily="49" charset="0"/>
                <a:cs typeface="Arial" charset="0"/>
              </a:rPr>
              <a:t>}</a:t>
            </a:r>
          </a:p>
        </p:txBody>
      </p:sp>
      <p:sp>
        <p:nvSpPr>
          <p:cNvPr id="6" name="Rectangle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382690" y="1119845"/>
            <a:ext cx="4953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ARM Assembly Code</a:t>
            </a:r>
          </a:p>
          <a:p>
            <a:pPr marL="342900" indent="-342900">
              <a:spcBef>
                <a:spcPct val="20000"/>
              </a:spcBef>
            </a:pPr>
            <a:endParaRPr lang="en-US" sz="1700" b="1" dirty="0">
              <a:latin typeface="Courier New" pitchFamily="49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1700" b="1" dirty="0">
                <a:latin typeface="Courier New" pitchFamily="49" charset="0"/>
                <a:cs typeface="Arial" charset="0"/>
              </a:rPr>
              <a:t>0x00000200</a:t>
            </a:r>
            <a:r>
              <a:rPr lang="en-US" sz="1700" dirty="0">
                <a:latin typeface="Courier New" pitchFamily="49" charset="0"/>
                <a:cs typeface="Arial" charset="0"/>
              </a:rPr>
              <a:t> MAIN     </a:t>
            </a:r>
            <a:r>
              <a:rPr lang="en-US" sz="1700" b="1" dirty="0">
                <a:solidFill>
                  <a:schemeClr val="accent1"/>
                </a:solidFill>
                <a:latin typeface="Courier New" pitchFamily="49" charset="0"/>
                <a:cs typeface="Arial" charset="0"/>
              </a:rPr>
              <a:t>BL  SIMPLE</a:t>
            </a:r>
            <a:r>
              <a:rPr lang="en-US" sz="1700" dirty="0">
                <a:latin typeface="Courier New" pitchFamily="49" charset="0"/>
                <a:cs typeface="Arial" charset="0"/>
              </a:rPr>
              <a:t> </a:t>
            </a:r>
          </a:p>
          <a:p>
            <a:pPr marL="342900" indent="-342900">
              <a:spcBef>
                <a:spcPct val="20000"/>
              </a:spcBef>
            </a:pPr>
            <a:r>
              <a:rPr lang="en-US" sz="1700" b="1" dirty="0">
                <a:latin typeface="Courier New" pitchFamily="49" charset="0"/>
                <a:cs typeface="Arial" charset="0"/>
              </a:rPr>
              <a:t>0x00000204</a:t>
            </a:r>
            <a:r>
              <a:rPr lang="en-US" sz="1700" dirty="0">
                <a:latin typeface="Courier New" pitchFamily="49" charset="0"/>
                <a:cs typeface="Arial" charset="0"/>
              </a:rPr>
              <a:t>          ADD R4, R5, R6</a:t>
            </a:r>
          </a:p>
          <a:p>
            <a:pPr marL="342900" indent="-342900">
              <a:spcBef>
                <a:spcPct val="20000"/>
              </a:spcBef>
            </a:pPr>
            <a:r>
              <a:rPr lang="en-US" sz="1700" dirty="0">
                <a:latin typeface="Courier New" pitchFamily="49" charset="0"/>
                <a:cs typeface="Arial" charset="0"/>
              </a:rPr>
              <a:t>...</a:t>
            </a:r>
          </a:p>
          <a:p>
            <a:pPr marL="342900" indent="-342900">
              <a:spcBef>
                <a:spcPct val="20000"/>
              </a:spcBef>
            </a:pPr>
            <a:endParaRPr lang="en-US" sz="1700" b="1" dirty="0">
              <a:latin typeface="Courier New" pitchFamily="49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1700" b="1" dirty="0">
                <a:latin typeface="Courier New" pitchFamily="49" charset="0"/>
                <a:cs typeface="Arial" charset="0"/>
              </a:rPr>
              <a:t>0x00401020</a:t>
            </a:r>
            <a:r>
              <a:rPr lang="en-US" sz="1700" dirty="0">
                <a:latin typeface="Courier New" pitchFamily="49" charset="0"/>
                <a:cs typeface="Arial" charset="0"/>
              </a:rPr>
              <a:t> SIMPLE   </a:t>
            </a:r>
            <a:r>
              <a:rPr lang="en-US" sz="1700" b="1" dirty="0">
                <a:solidFill>
                  <a:schemeClr val="accent1"/>
                </a:solidFill>
                <a:latin typeface="Courier New" pitchFamily="49" charset="0"/>
                <a:cs typeface="Arial" charset="0"/>
              </a:rPr>
              <a:t>MOV PC, LR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Function Calls</a:t>
            </a:r>
          </a:p>
        </p:txBody>
      </p:sp>
      <p:sp>
        <p:nvSpPr>
          <p:cNvPr id="8" name="Text Box 8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76400" y="4632325"/>
            <a:ext cx="5715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>
                <a:solidFill>
                  <a:srgbClr val="0070C0"/>
                </a:solidFill>
                <a:latin typeface="Courier New" pitchFamily="49" charset="0"/>
              </a:rPr>
              <a:t>void</a:t>
            </a:r>
            <a:r>
              <a:rPr lang="en-US" sz="2000" b="1" dirty="0">
                <a:solidFill>
                  <a:srgbClr val="0070C0"/>
                </a:solidFill>
              </a:rPr>
              <a:t> means that </a:t>
            </a:r>
            <a:r>
              <a:rPr lang="en-US" sz="2000" b="1" dirty="0">
                <a:solidFill>
                  <a:srgbClr val="0070C0"/>
                </a:solidFill>
                <a:latin typeface="Courier New" pitchFamily="49" charset="0"/>
              </a:rPr>
              <a:t>simple</a:t>
            </a:r>
            <a:r>
              <a:rPr lang="en-US" sz="2000" b="1" dirty="0">
                <a:solidFill>
                  <a:srgbClr val="0070C0"/>
                </a:solidFill>
              </a:rPr>
              <a:t> doesn’t return a value</a:t>
            </a:r>
          </a:p>
        </p:txBody>
      </p:sp>
      <p:sp>
        <p:nvSpPr>
          <p:cNvPr id="9" name="Rectangle 9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0200" y="4572000"/>
            <a:ext cx="5715000" cy="533400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358903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787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87090" y="1119845"/>
            <a:ext cx="39624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C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7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700" dirty="0" err="1">
                <a:latin typeface="Courier New" pitchFamily="49" charset="0"/>
                <a:cs typeface="Arial" charset="0"/>
              </a:rPr>
              <a:t>int</a:t>
            </a:r>
            <a:r>
              <a:rPr lang="en-US" sz="1700" dirty="0">
                <a:latin typeface="Courier New" pitchFamily="49" charset="0"/>
                <a:cs typeface="Arial" charset="0"/>
              </a:rPr>
              <a:t> main() {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700" dirty="0">
                <a:latin typeface="Courier New" pitchFamily="49" charset="0"/>
                <a:cs typeface="Arial" charset="0"/>
              </a:rPr>
              <a:t>  simple();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700" dirty="0">
                <a:latin typeface="Courier New" pitchFamily="49" charset="0"/>
                <a:cs typeface="Arial" charset="0"/>
              </a:rPr>
              <a:t>  a = b + c;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700" dirty="0">
                <a:latin typeface="Courier New" pitchFamily="49" charset="0"/>
                <a:cs typeface="Arial" charset="0"/>
              </a:rPr>
              <a:t>}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7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700" dirty="0">
                <a:latin typeface="Courier New" pitchFamily="49" charset="0"/>
                <a:cs typeface="Arial" charset="0"/>
              </a:rPr>
              <a:t>void simple() {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700" dirty="0">
                <a:latin typeface="Courier New" pitchFamily="49" charset="0"/>
                <a:cs typeface="Arial" charset="0"/>
              </a:rPr>
              <a:t>  return;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700" dirty="0">
                <a:latin typeface="Courier New" pitchFamily="49" charset="0"/>
                <a:cs typeface="Arial" charset="0"/>
              </a:rPr>
              <a:t>}</a:t>
            </a:r>
          </a:p>
        </p:txBody>
      </p:sp>
      <p:sp>
        <p:nvSpPr>
          <p:cNvPr id="1142791" name="Text Box 7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384385" y="4273910"/>
            <a:ext cx="702811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Courier New" pitchFamily="49" charset="0"/>
              </a:rPr>
              <a:t>BL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</a:rPr>
              <a:t>	</a:t>
            </a:r>
            <a:r>
              <a:rPr lang="en-US" sz="2000" dirty="0">
                <a:latin typeface="Times New Roman" pitchFamily="18" charset="0"/>
              </a:rPr>
              <a:t> 	</a:t>
            </a:r>
            <a:r>
              <a:rPr lang="en-US" sz="2000" dirty="0">
                <a:latin typeface="+mj-lt"/>
              </a:rPr>
              <a:t>branches to </a:t>
            </a:r>
            <a:r>
              <a:rPr lang="en-US" sz="2000" dirty="0">
                <a:latin typeface="Courier New" pitchFamily="49" charset="0"/>
              </a:rPr>
              <a:t>SIMPLE</a:t>
            </a:r>
            <a:endParaRPr lang="en-US" sz="2000" dirty="0">
              <a:latin typeface="Times New Roman" pitchFamily="18" charset="0"/>
            </a:endParaRPr>
          </a:p>
          <a:p>
            <a:r>
              <a:rPr lang="en-US" sz="2000" dirty="0">
                <a:latin typeface="Times New Roman" pitchFamily="18" charset="0"/>
              </a:rPr>
              <a:t>        		</a:t>
            </a:r>
            <a:r>
              <a:rPr lang="en-US" sz="2000" dirty="0">
                <a:latin typeface="Courier New" pitchFamily="49" charset="0"/>
              </a:rPr>
              <a:t>LR</a:t>
            </a:r>
            <a:r>
              <a:rPr lang="en-US" sz="2000" dirty="0">
                <a:latin typeface="+mj-lt"/>
              </a:rPr>
              <a:t> =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PC</a:t>
            </a:r>
            <a:r>
              <a:rPr lang="en-US" sz="2000" dirty="0">
                <a:latin typeface="Times New Roman" pitchFamily="18" charset="0"/>
              </a:rPr>
              <a:t> </a:t>
            </a:r>
            <a:r>
              <a:rPr lang="en-US" sz="2000" dirty="0">
                <a:latin typeface="+mj-lt"/>
              </a:rPr>
              <a:t>+ 4 = 0x00000204</a:t>
            </a:r>
          </a:p>
          <a:p>
            <a:r>
              <a:rPr lang="en-US" sz="2000" b="1" dirty="0">
                <a:solidFill>
                  <a:srgbClr val="0070C0"/>
                </a:solidFill>
                <a:latin typeface="Courier New" pitchFamily="49" charset="0"/>
              </a:rPr>
              <a:t>MOV PC, LR</a:t>
            </a:r>
            <a:r>
              <a:rPr lang="en-US" sz="2000" b="1" dirty="0">
                <a:solidFill>
                  <a:srgbClr val="0070C0"/>
                </a:solidFill>
                <a:latin typeface="Times New Roman" pitchFamily="18" charset="0"/>
              </a:rPr>
              <a:t>  </a:t>
            </a:r>
            <a:r>
              <a:rPr lang="en-US" sz="2000" b="1" dirty="0">
                <a:solidFill>
                  <a:schemeClr val="accent1"/>
                </a:solidFill>
                <a:latin typeface="Times New Roman" pitchFamily="18" charset="0"/>
              </a:rPr>
              <a:t>	</a:t>
            </a:r>
            <a:r>
              <a:rPr lang="en-US" sz="2000" dirty="0">
                <a:latin typeface="+mj-lt"/>
              </a:rPr>
              <a:t>makes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PC</a:t>
            </a:r>
            <a:r>
              <a:rPr lang="en-US" sz="2000" dirty="0">
                <a:latin typeface="+mj-lt"/>
              </a:rPr>
              <a:t> =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LR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(the next instruction executed is at 0x00000200) </a:t>
            </a:r>
          </a:p>
        </p:txBody>
      </p:sp>
      <p:sp>
        <p:nvSpPr>
          <p:cNvPr id="6" name="Rectangle 7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382690" y="1119845"/>
            <a:ext cx="4953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ARM Assembly Code</a:t>
            </a:r>
          </a:p>
          <a:p>
            <a:pPr marL="342900" indent="-342900">
              <a:spcBef>
                <a:spcPct val="20000"/>
              </a:spcBef>
            </a:pPr>
            <a:endParaRPr lang="en-US" sz="1700" b="1" dirty="0">
              <a:latin typeface="Courier New" pitchFamily="49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1700" b="1" dirty="0">
                <a:latin typeface="Courier New" pitchFamily="49" charset="0"/>
                <a:cs typeface="Arial" charset="0"/>
              </a:rPr>
              <a:t>0x00000200</a:t>
            </a:r>
            <a:r>
              <a:rPr lang="en-US" sz="1700" dirty="0">
                <a:latin typeface="Courier New" pitchFamily="49" charset="0"/>
                <a:cs typeface="Arial" charset="0"/>
              </a:rPr>
              <a:t> MAIN     </a:t>
            </a:r>
            <a:r>
              <a:rPr lang="en-US" sz="1700" b="1" dirty="0">
                <a:solidFill>
                  <a:srgbClr val="0070C0"/>
                </a:solidFill>
                <a:latin typeface="Courier New" pitchFamily="49" charset="0"/>
                <a:cs typeface="Arial" charset="0"/>
              </a:rPr>
              <a:t>BL  SIMPLE</a:t>
            </a:r>
            <a:r>
              <a:rPr lang="en-US" sz="1700" dirty="0">
                <a:solidFill>
                  <a:srgbClr val="0070C0"/>
                </a:solidFill>
                <a:latin typeface="Courier New" pitchFamily="49" charset="0"/>
                <a:cs typeface="Arial" charset="0"/>
              </a:rPr>
              <a:t> </a:t>
            </a:r>
          </a:p>
          <a:p>
            <a:pPr marL="342900" indent="-342900">
              <a:spcBef>
                <a:spcPct val="20000"/>
              </a:spcBef>
            </a:pPr>
            <a:r>
              <a:rPr lang="en-US" sz="1700" b="1" dirty="0">
                <a:latin typeface="Courier New" pitchFamily="49" charset="0"/>
                <a:cs typeface="Arial" charset="0"/>
              </a:rPr>
              <a:t>0x00000204</a:t>
            </a:r>
            <a:r>
              <a:rPr lang="en-US" sz="1700" dirty="0">
                <a:latin typeface="Courier New" pitchFamily="49" charset="0"/>
                <a:cs typeface="Arial" charset="0"/>
              </a:rPr>
              <a:t>          ADD R4, R5, R6</a:t>
            </a:r>
          </a:p>
          <a:p>
            <a:pPr marL="342900" indent="-342900">
              <a:spcBef>
                <a:spcPct val="20000"/>
              </a:spcBef>
            </a:pPr>
            <a:r>
              <a:rPr lang="en-US" sz="1700" dirty="0">
                <a:latin typeface="Courier New" pitchFamily="49" charset="0"/>
                <a:cs typeface="Arial" charset="0"/>
              </a:rPr>
              <a:t>...</a:t>
            </a:r>
          </a:p>
          <a:p>
            <a:pPr marL="342900" indent="-342900">
              <a:spcBef>
                <a:spcPct val="20000"/>
              </a:spcBef>
            </a:pPr>
            <a:endParaRPr lang="en-US" sz="1700" b="1" dirty="0">
              <a:latin typeface="Courier New" pitchFamily="49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1700" b="1" dirty="0">
                <a:latin typeface="Courier New" pitchFamily="49" charset="0"/>
                <a:cs typeface="Arial" charset="0"/>
              </a:rPr>
              <a:t>0x00401020</a:t>
            </a:r>
            <a:r>
              <a:rPr lang="en-US" sz="1700" dirty="0">
                <a:latin typeface="Courier New" pitchFamily="49" charset="0"/>
                <a:cs typeface="Arial" charset="0"/>
              </a:rPr>
              <a:t> SIMPLE   </a:t>
            </a:r>
            <a:r>
              <a:rPr lang="en-US" sz="1700" b="1" dirty="0">
                <a:solidFill>
                  <a:srgbClr val="0070C0"/>
                </a:solidFill>
                <a:latin typeface="Courier New" pitchFamily="49" charset="0"/>
                <a:cs typeface="Arial" charset="0"/>
              </a:rPr>
              <a:t>MOV PC, LR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Function Calls</a:t>
            </a:r>
          </a:p>
        </p:txBody>
      </p:sp>
    </p:spTree>
    <p:extLst>
      <p:ext uri="{BB962C8B-B14F-4D97-AF65-F5344CB8AC3E}">
        <p14:creationId xmlns:p14="http://schemas.microsoft.com/office/powerpoint/2010/main" val="3300358903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035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6803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2000">
              <a:latin typeface="Times New Roman" pitchFamily="18" charset="0"/>
              <a:cs typeface="Arial" charset="0"/>
            </a:endParaRPr>
          </a:p>
        </p:txBody>
      </p:sp>
      <p:sp>
        <p:nvSpPr>
          <p:cNvPr id="1068039" name="Rectangle 7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24260" y="12954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ARM conventions: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Argument values: </a:t>
            </a:r>
            <a:r>
              <a:rPr lang="en-US" sz="2600" dirty="0">
                <a:latin typeface="Courier New" pitchFamily="49" charset="0"/>
                <a:cs typeface="Arial" charset="0"/>
              </a:rPr>
              <a:t>R0</a:t>
            </a:r>
            <a:r>
              <a:rPr lang="en-US" sz="2600" dirty="0">
                <a:latin typeface="Times New Roman" pitchFamily="18" charset="0"/>
                <a:cs typeface="Arial" charset="0"/>
              </a:rPr>
              <a:t> - </a:t>
            </a:r>
            <a:r>
              <a:rPr lang="en-US" sz="2600" dirty="0">
                <a:latin typeface="Courier New" pitchFamily="49" charset="0"/>
                <a:cs typeface="Arial" charset="0"/>
              </a:rPr>
              <a:t>R3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Return value: </a:t>
            </a:r>
            <a:r>
              <a:rPr lang="en-US" sz="2600" dirty="0">
                <a:latin typeface="Courier New" pitchFamily="49" charset="0"/>
                <a:cs typeface="Arial" charset="0"/>
              </a:rPr>
              <a:t>R0</a:t>
            </a:r>
          </a:p>
          <a:p>
            <a:pPr marL="342900" indent="-342900">
              <a:spcBef>
                <a:spcPct val="20000"/>
              </a:spcBef>
            </a:pPr>
            <a:endParaRPr lang="en-US" sz="32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Input Arguments and Return Value</a:t>
            </a:r>
          </a:p>
        </p:txBody>
      </p:sp>
    </p:spTree>
    <p:extLst>
      <p:ext uri="{BB962C8B-B14F-4D97-AF65-F5344CB8AC3E}">
        <p14:creationId xmlns:p14="http://schemas.microsoft.com/office/powerpoint/2010/main" val="351505022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779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9978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85855" y="1219200"/>
            <a:ext cx="8147935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More complex code handled by multiple ARM instructions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</a:pPr>
            <a:endParaRPr lang="en-US" sz="32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109978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90600" y="2438400"/>
            <a:ext cx="36576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C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latin typeface="Courier New" pitchFamily="49" charset="0"/>
                <a:cs typeface="Arial" charset="0"/>
              </a:rPr>
              <a:t>a = b + c - d;</a:t>
            </a:r>
          </a:p>
        </p:txBody>
      </p:sp>
      <p:sp>
        <p:nvSpPr>
          <p:cNvPr id="1099782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995925" y="2438400"/>
            <a:ext cx="4647004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ARM assembly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latin typeface="Courier New" pitchFamily="49" charset="0"/>
                <a:cs typeface="Arial" charset="0"/>
              </a:rPr>
              <a:t>ADD t, b, c  ; t = b + c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latin typeface="Courier New" pitchFamily="49" charset="0"/>
                <a:cs typeface="Arial" charset="0"/>
              </a:rPr>
              <a:t>SUB a, t, d  ; a = t - 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5035" y="68759"/>
            <a:ext cx="87587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Multiple Instructions</a:t>
            </a:r>
          </a:p>
        </p:txBody>
      </p:sp>
    </p:spTree>
    <p:extLst>
      <p:ext uri="{BB962C8B-B14F-4D97-AF65-F5344CB8AC3E}">
        <p14:creationId xmlns:p14="http://schemas.microsoft.com/office/powerpoint/2010/main" val="3952156792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812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2000">
              <a:latin typeface="Times New Roman" pitchFamily="18" charset="0"/>
              <a:cs typeface="Arial" charset="0"/>
            </a:endParaRPr>
          </a:p>
        </p:txBody>
      </p:sp>
      <p:sp>
        <p:nvSpPr>
          <p:cNvPr id="1143813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01070" y="932675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C Code</a:t>
            </a:r>
          </a:p>
          <a:p>
            <a:pPr marL="342900" indent="-342900">
              <a:spcBef>
                <a:spcPct val="20000"/>
              </a:spcBef>
            </a:pPr>
            <a:r>
              <a:rPr lang="en-US" sz="1800" dirty="0" err="1">
                <a:latin typeface="Courier New" pitchFamily="49" charset="0"/>
                <a:cs typeface="Arial" charset="0"/>
              </a:rPr>
              <a:t>int</a:t>
            </a:r>
            <a:r>
              <a:rPr lang="en-US" sz="1800" dirty="0">
                <a:latin typeface="Courier New" pitchFamily="49" charset="0"/>
                <a:cs typeface="Arial" charset="0"/>
              </a:rPr>
              <a:t> main() </a:t>
            </a:r>
          </a:p>
          <a:p>
            <a:pPr marL="342900" indent="-342900">
              <a:spcBef>
                <a:spcPct val="20000"/>
              </a:spcBef>
            </a:pPr>
            <a:r>
              <a:rPr lang="en-US" sz="1800" dirty="0">
                <a:latin typeface="Courier New" pitchFamily="49" charset="0"/>
                <a:cs typeface="Arial" charset="0"/>
              </a:rPr>
              <a:t>{</a:t>
            </a:r>
          </a:p>
          <a:p>
            <a:pPr marL="342900" indent="-342900">
              <a:spcBef>
                <a:spcPct val="20000"/>
              </a:spcBef>
            </a:pPr>
            <a:r>
              <a:rPr lang="en-US" sz="1800" dirty="0">
                <a:latin typeface="Courier New" pitchFamily="49" charset="0"/>
                <a:cs typeface="Arial" charset="0"/>
              </a:rPr>
              <a:t>  </a:t>
            </a:r>
            <a:r>
              <a:rPr lang="en-US" sz="1800" dirty="0" err="1">
                <a:latin typeface="Courier New" pitchFamily="49" charset="0"/>
                <a:cs typeface="Arial" charset="0"/>
              </a:rPr>
              <a:t>int</a:t>
            </a:r>
            <a:r>
              <a:rPr lang="en-US" sz="1800" dirty="0">
                <a:latin typeface="Courier New" pitchFamily="49" charset="0"/>
                <a:cs typeface="Arial" charset="0"/>
              </a:rPr>
              <a:t> y;</a:t>
            </a:r>
          </a:p>
          <a:p>
            <a:pPr marL="342900" indent="-342900">
              <a:spcBef>
                <a:spcPct val="20000"/>
              </a:spcBef>
            </a:pPr>
            <a:r>
              <a:rPr lang="en-US" sz="1800" dirty="0">
                <a:latin typeface="Courier New" pitchFamily="49" charset="0"/>
                <a:cs typeface="Arial" charset="0"/>
              </a:rPr>
              <a:t>  ...</a:t>
            </a:r>
          </a:p>
          <a:p>
            <a:pPr marL="342900" indent="-342900">
              <a:spcBef>
                <a:spcPct val="20000"/>
              </a:spcBef>
            </a:pPr>
            <a:r>
              <a:rPr lang="en-US" sz="1800" dirty="0">
                <a:latin typeface="Courier New" pitchFamily="49" charset="0"/>
                <a:cs typeface="Arial" charset="0"/>
              </a:rPr>
              <a:t>  y = </a:t>
            </a:r>
            <a:r>
              <a:rPr lang="en-US" sz="1800" dirty="0" err="1">
                <a:latin typeface="Courier New" pitchFamily="49" charset="0"/>
                <a:cs typeface="Arial" charset="0"/>
              </a:rPr>
              <a:t>diffofsums</a:t>
            </a:r>
            <a:r>
              <a:rPr lang="en-US" sz="1800" dirty="0">
                <a:latin typeface="Courier New" pitchFamily="49" charset="0"/>
                <a:cs typeface="Arial" charset="0"/>
              </a:rPr>
              <a:t>(2, 3, 4, 5);  // 4 arguments</a:t>
            </a:r>
          </a:p>
          <a:p>
            <a:pPr marL="342900" indent="-342900">
              <a:spcBef>
                <a:spcPct val="20000"/>
              </a:spcBef>
            </a:pPr>
            <a:r>
              <a:rPr lang="en-US" sz="1800" dirty="0">
                <a:latin typeface="Courier New" pitchFamily="49" charset="0"/>
                <a:cs typeface="Arial" charset="0"/>
              </a:rPr>
              <a:t>  ...</a:t>
            </a:r>
          </a:p>
          <a:p>
            <a:pPr marL="342900" indent="-342900">
              <a:spcBef>
                <a:spcPct val="20000"/>
              </a:spcBef>
            </a:pPr>
            <a:r>
              <a:rPr lang="en-US" sz="1800" dirty="0">
                <a:latin typeface="Courier New" pitchFamily="49" charset="0"/>
                <a:cs typeface="Arial" charset="0"/>
              </a:rPr>
              <a:t>}</a:t>
            </a:r>
          </a:p>
          <a:p>
            <a:pPr marL="342900" indent="-342900">
              <a:spcBef>
                <a:spcPct val="20000"/>
              </a:spcBef>
            </a:pPr>
            <a:endParaRPr lang="en-US" sz="800" dirty="0">
              <a:latin typeface="Courier New" pitchFamily="49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1800" dirty="0" err="1">
                <a:latin typeface="Courier New" pitchFamily="49" charset="0"/>
                <a:cs typeface="Arial" charset="0"/>
              </a:rPr>
              <a:t>int</a:t>
            </a:r>
            <a:r>
              <a:rPr lang="en-US" sz="1800" dirty="0">
                <a:latin typeface="Courier New" pitchFamily="49" charset="0"/>
                <a:cs typeface="Arial" charset="0"/>
              </a:rPr>
              <a:t> </a:t>
            </a:r>
            <a:r>
              <a:rPr lang="en-US" sz="1800" dirty="0" err="1">
                <a:latin typeface="Courier New" pitchFamily="49" charset="0"/>
                <a:cs typeface="Arial" charset="0"/>
              </a:rPr>
              <a:t>diffofsums</a:t>
            </a:r>
            <a:r>
              <a:rPr lang="en-US" sz="1800" dirty="0">
                <a:latin typeface="Courier New" pitchFamily="49" charset="0"/>
                <a:cs typeface="Arial" charset="0"/>
              </a:rPr>
              <a:t>(</a:t>
            </a:r>
            <a:r>
              <a:rPr lang="en-US" sz="1800" dirty="0" err="1">
                <a:latin typeface="Courier New" pitchFamily="49" charset="0"/>
                <a:cs typeface="Arial" charset="0"/>
              </a:rPr>
              <a:t>int</a:t>
            </a:r>
            <a:r>
              <a:rPr lang="en-US" sz="1800" dirty="0">
                <a:latin typeface="Courier New" pitchFamily="49" charset="0"/>
                <a:cs typeface="Arial" charset="0"/>
              </a:rPr>
              <a:t> f, </a:t>
            </a:r>
            <a:r>
              <a:rPr lang="en-US" sz="1800" dirty="0" err="1">
                <a:latin typeface="Courier New" pitchFamily="49" charset="0"/>
                <a:cs typeface="Arial" charset="0"/>
              </a:rPr>
              <a:t>int</a:t>
            </a:r>
            <a:r>
              <a:rPr lang="en-US" sz="1800" dirty="0">
                <a:latin typeface="Courier New" pitchFamily="49" charset="0"/>
                <a:cs typeface="Arial" charset="0"/>
              </a:rPr>
              <a:t> g, </a:t>
            </a:r>
            <a:r>
              <a:rPr lang="en-US" sz="1800" dirty="0" err="1">
                <a:latin typeface="Courier New" pitchFamily="49" charset="0"/>
                <a:cs typeface="Arial" charset="0"/>
              </a:rPr>
              <a:t>int</a:t>
            </a:r>
            <a:r>
              <a:rPr lang="en-US" sz="1800" dirty="0">
                <a:latin typeface="Courier New" pitchFamily="49" charset="0"/>
                <a:cs typeface="Arial" charset="0"/>
              </a:rPr>
              <a:t> h, </a:t>
            </a:r>
            <a:r>
              <a:rPr lang="en-US" sz="1800" dirty="0" err="1">
                <a:latin typeface="Courier New" pitchFamily="49" charset="0"/>
                <a:cs typeface="Arial" charset="0"/>
              </a:rPr>
              <a:t>int</a:t>
            </a:r>
            <a:r>
              <a:rPr lang="en-US" sz="1800" dirty="0">
                <a:latin typeface="Courier New" pitchFamily="49" charset="0"/>
                <a:cs typeface="Arial" charset="0"/>
              </a:rPr>
              <a:t> </a:t>
            </a:r>
            <a:r>
              <a:rPr lang="en-US" sz="1800" dirty="0" err="1">
                <a:latin typeface="Courier New" pitchFamily="49" charset="0"/>
                <a:cs typeface="Arial" charset="0"/>
              </a:rPr>
              <a:t>i</a:t>
            </a:r>
            <a:r>
              <a:rPr lang="en-US" sz="1800" dirty="0">
                <a:latin typeface="Courier New" pitchFamily="49" charset="0"/>
                <a:cs typeface="Arial" charset="0"/>
              </a:rPr>
              <a:t>)</a:t>
            </a:r>
          </a:p>
          <a:p>
            <a:pPr marL="342900" indent="-342900">
              <a:spcBef>
                <a:spcPct val="20000"/>
              </a:spcBef>
            </a:pPr>
            <a:r>
              <a:rPr lang="en-US" sz="1800" dirty="0">
                <a:latin typeface="Courier New" pitchFamily="49" charset="0"/>
                <a:cs typeface="Arial" charset="0"/>
              </a:rPr>
              <a:t>{</a:t>
            </a:r>
          </a:p>
          <a:p>
            <a:pPr marL="342900" indent="-342900">
              <a:spcBef>
                <a:spcPct val="20000"/>
              </a:spcBef>
            </a:pPr>
            <a:r>
              <a:rPr lang="en-US" sz="1800" dirty="0">
                <a:latin typeface="Courier New" pitchFamily="49" charset="0"/>
                <a:cs typeface="Arial" charset="0"/>
              </a:rPr>
              <a:t>  </a:t>
            </a:r>
            <a:r>
              <a:rPr lang="en-US" sz="1800" dirty="0" err="1">
                <a:latin typeface="Courier New" pitchFamily="49" charset="0"/>
                <a:cs typeface="Arial" charset="0"/>
              </a:rPr>
              <a:t>int</a:t>
            </a:r>
            <a:r>
              <a:rPr lang="en-US" sz="1800" dirty="0">
                <a:latin typeface="Courier New" pitchFamily="49" charset="0"/>
                <a:cs typeface="Arial" charset="0"/>
              </a:rPr>
              <a:t> result;</a:t>
            </a:r>
          </a:p>
          <a:p>
            <a:pPr marL="342900" indent="-342900">
              <a:spcBef>
                <a:spcPct val="20000"/>
              </a:spcBef>
            </a:pPr>
            <a:r>
              <a:rPr lang="en-US" sz="1800" dirty="0">
                <a:latin typeface="Courier New" pitchFamily="49" charset="0"/>
                <a:cs typeface="Arial" charset="0"/>
              </a:rPr>
              <a:t>  result = (f + g) - (h + </a:t>
            </a:r>
            <a:r>
              <a:rPr lang="en-US" sz="1800" dirty="0" err="1">
                <a:latin typeface="Courier New" pitchFamily="49" charset="0"/>
                <a:cs typeface="Arial" charset="0"/>
              </a:rPr>
              <a:t>i</a:t>
            </a:r>
            <a:r>
              <a:rPr lang="en-US" sz="1800" dirty="0">
                <a:latin typeface="Courier New" pitchFamily="49" charset="0"/>
                <a:cs typeface="Arial" charset="0"/>
              </a:rPr>
              <a:t>);</a:t>
            </a:r>
          </a:p>
          <a:p>
            <a:pPr marL="342900" indent="-342900">
              <a:spcBef>
                <a:spcPct val="20000"/>
              </a:spcBef>
            </a:pPr>
            <a:r>
              <a:rPr lang="en-US" sz="1800" dirty="0">
                <a:latin typeface="Courier New" pitchFamily="49" charset="0"/>
                <a:cs typeface="Arial" charset="0"/>
              </a:rPr>
              <a:t>  return result;               // return value</a:t>
            </a:r>
          </a:p>
          <a:p>
            <a:pPr marL="342900" indent="-342900">
              <a:spcBef>
                <a:spcPct val="20000"/>
              </a:spcBef>
            </a:pPr>
            <a:r>
              <a:rPr lang="en-US" sz="1800" dirty="0">
                <a:latin typeface="Courier New" pitchFamily="49" charset="0"/>
                <a:cs typeface="Arial" charset="0"/>
              </a:rPr>
              <a:t>}</a:t>
            </a:r>
          </a:p>
          <a:p>
            <a:pPr marL="342900" indent="-342900">
              <a:spcBef>
                <a:spcPct val="20000"/>
              </a:spcBef>
            </a:pPr>
            <a:endParaRPr lang="en-US" sz="1800" dirty="0">
              <a:latin typeface="Courier New" pitchFamily="49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Input Arguments and Return Value</a:t>
            </a:r>
          </a:p>
        </p:txBody>
      </p:sp>
    </p:spTree>
    <p:extLst>
      <p:ext uri="{BB962C8B-B14F-4D97-AF65-F5344CB8AC3E}">
        <p14:creationId xmlns:p14="http://schemas.microsoft.com/office/powerpoint/2010/main" val="1072857688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059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6906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2000">
              <a:latin typeface="Times New Roman" pitchFamily="18" charset="0"/>
              <a:cs typeface="Arial" charset="0"/>
            </a:endParaRPr>
          </a:p>
        </p:txBody>
      </p:sp>
      <p:sp>
        <p:nvSpPr>
          <p:cNvPr id="106906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38200" y="12954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1600">
              <a:latin typeface="Times New Roman" pitchFamily="18" charset="0"/>
              <a:cs typeface="Arial" charset="0"/>
            </a:endParaRPr>
          </a:p>
        </p:txBody>
      </p:sp>
      <p:sp>
        <p:nvSpPr>
          <p:cNvPr id="1069062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04790" y="990600"/>
            <a:ext cx="7162800" cy="4970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+mj-lt"/>
              </a:rPr>
              <a:t>ARM Assembly Code</a:t>
            </a:r>
          </a:p>
          <a:p>
            <a:r>
              <a:rPr lang="en-US" sz="1700" dirty="0">
                <a:latin typeface="Courier New" pitchFamily="49" charset="0"/>
              </a:rPr>
              <a:t>; R4 = y</a:t>
            </a:r>
          </a:p>
          <a:p>
            <a:endParaRPr lang="en-US" sz="200" dirty="0">
              <a:latin typeface="Courier New" pitchFamily="49" charset="0"/>
            </a:endParaRPr>
          </a:p>
          <a:p>
            <a:r>
              <a:rPr lang="en-US" sz="1700" dirty="0">
                <a:latin typeface="Courier New" pitchFamily="49" charset="0"/>
              </a:rPr>
              <a:t>MAIN</a:t>
            </a:r>
          </a:p>
          <a:p>
            <a:r>
              <a:rPr lang="en-US" sz="1700" dirty="0">
                <a:latin typeface="Courier New" pitchFamily="49" charset="0"/>
              </a:rPr>
              <a:t>  ...</a:t>
            </a:r>
          </a:p>
          <a:p>
            <a:r>
              <a:rPr lang="en-US" sz="1700" dirty="0">
                <a:latin typeface="Courier New" pitchFamily="49" charset="0"/>
              </a:rPr>
              <a:t>  MOV R0, #2    	; argument 0 = 2</a:t>
            </a:r>
          </a:p>
          <a:p>
            <a:r>
              <a:rPr lang="en-US" sz="1700" dirty="0">
                <a:latin typeface="Courier New" pitchFamily="49" charset="0"/>
              </a:rPr>
              <a:t>  MOV R1, #3    	; argument 1 = 3</a:t>
            </a:r>
          </a:p>
          <a:p>
            <a:r>
              <a:rPr lang="en-US" sz="1700" dirty="0">
                <a:latin typeface="Courier New" pitchFamily="49" charset="0"/>
              </a:rPr>
              <a:t>  MOV R2, #4    	; argument 2 = 4</a:t>
            </a:r>
          </a:p>
          <a:p>
            <a:r>
              <a:rPr lang="en-US" sz="1700" dirty="0">
                <a:latin typeface="Courier New" pitchFamily="49" charset="0"/>
              </a:rPr>
              <a:t>  MOV R3, #5    	; argument 3 = 5</a:t>
            </a:r>
          </a:p>
          <a:p>
            <a:r>
              <a:rPr lang="en-US" sz="1700" dirty="0">
                <a:latin typeface="Courier New" pitchFamily="49" charset="0"/>
              </a:rPr>
              <a:t>  BL DIFFOFSUMS    	; call function</a:t>
            </a:r>
          </a:p>
          <a:p>
            <a:r>
              <a:rPr lang="en-US" sz="1700" dirty="0">
                <a:latin typeface="Courier New" pitchFamily="49" charset="0"/>
              </a:rPr>
              <a:t>  MOV R4, R0  		; y = returned value</a:t>
            </a:r>
          </a:p>
          <a:p>
            <a:r>
              <a:rPr lang="en-US" sz="1700" dirty="0">
                <a:latin typeface="Courier New" pitchFamily="49" charset="0"/>
              </a:rPr>
              <a:t>  ...</a:t>
            </a:r>
          </a:p>
          <a:p>
            <a:endParaRPr lang="en-US" sz="200" dirty="0">
              <a:latin typeface="Courier New" pitchFamily="49" charset="0"/>
            </a:endParaRPr>
          </a:p>
          <a:p>
            <a:r>
              <a:rPr lang="en-US" sz="1700" dirty="0">
                <a:latin typeface="Courier New" pitchFamily="49" charset="0"/>
              </a:rPr>
              <a:t>; R4 = result</a:t>
            </a:r>
          </a:p>
          <a:p>
            <a:r>
              <a:rPr lang="en-US" sz="1700" dirty="0">
                <a:latin typeface="Courier New" pitchFamily="49" charset="0"/>
              </a:rPr>
              <a:t>DIFFOFSUMS</a:t>
            </a:r>
          </a:p>
          <a:p>
            <a:r>
              <a:rPr lang="en-US" sz="1700" dirty="0">
                <a:latin typeface="Courier New" pitchFamily="49" charset="0"/>
              </a:rPr>
              <a:t>  ADD R8, R0, R1  	; R8 = f + g</a:t>
            </a:r>
          </a:p>
          <a:p>
            <a:r>
              <a:rPr lang="en-US" sz="1700" dirty="0">
                <a:latin typeface="Courier New" pitchFamily="49" charset="0"/>
              </a:rPr>
              <a:t>  ADD R9, R2, R3  	; R9 = h + </a:t>
            </a:r>
            <a:r>
              <a:rPr lang="en-US" sz="1700" dirty="0" err="1">
                <a:latin typeface="Courier New" pitchFamily="49" charset="0"/>
              </a:rPr>
              <a:t>i</a:t>
            </a:r>
            <a:endParaRPr lang="en-US" sz="1700" dirty="0">
              <a:latin typeface="Courier New" pitchFamily="49" charset="0"/>
            </a:endParaRPr>
          </a:p>
          <a:p>
            <a:r>
              <a:rPr lang="en-US" sz="1700" dirty="0">
                <a:latin typeface="Courier New" pitchFamily="49" charset="0"/>
              </a:rPr>
              <a:t>  SUB R4, R8, R9  	; result = (f + g) - (h + </a:t>
            </a:r>
            <a:r>
              <a:rPr lang="en-US" sz="1700" dirty="0" err="1">
                <a:latin typeface="Courier New" pitchFamily="49" charset="0"/>
              </a:rPr>
              <a:t>i</a:t>
            </a:r>
            <a:r>
              <a:rPr lang="en-US" sz="1700" dirty="0">
                <a:latin typeface="Courier New" pitchFamily="49" charset="0"/>
              </a:rPr>
              <a:t>)</a:t>
            </a:r>
          </a:p>
          <a:p>
            <a:r>
              <a:rPr lang="en-US" sz="1700" dirty="0">
                <a:latin typeface="Courier New" pitchFamily="49" charset="0"/>
              </a:rPr>
              <a:t>  MOV R0, R4   	; put return value in R0</a:t>
            </a:r>
          </a:p>
          <a:p>
            <a:r>
              <a:rPr lang="en-US" sz="1700" dirty="0">
                <a:latin typeface="Courier New" pitchFamily="49" charset="0"/>
              </a:rPr>
              <a:t>  MOV PC, LR         ; return to caller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Input Arguments and Return Value</a:t>
            </a:r>
          </a:p>
        </p:txBody>
      </p:sp>
    </p:spTree>
    <p:extLst>
      <p:ext uri="{BB962C8B-B14F-4D97-AF65-F5344CB8AC3E}">
        <p14:creationId xmlns:p14="http://schemas.microsoft.com/office/powerpoint/2010/main" val="1803834948"/>
      </p:ext>
    </p:extLst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739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4074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2000">
              <a:latin typeface="Times New Roman" pitchFamily="18" charset="0"/>
              <a:cs typeface="Arial" charset="0"/>
            </a:endParaRPr>
          </a:p>
        </p:txBody>
      </p:sp>
      <p:sp>
        <p:nvSpPr>
          <p:cNvPr id="114074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38200" y="12954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1600">
              <a:latin typeface="Times New Roman" pitchFamily="18" charset="0"/>
              <a:cs typeface="Arial" charset="0"/>
            </a:endParaRPr>
          </a:p>
        </p:txBody>
      </p:sp>
      <p:sp>
        <p:nvSpPr>
          <p:cNvPr id="1140742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81600" y="1136065"/>
            <a:ext cx="7162800" cy="2416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  <a:latin typeface="+mj-lt"/>
              </a:rPr>
              <a:t>ARM Assembly Code</a:t>
            </a:r>
          </a:p>
          <a:p>
            <a:r>
              <a:rPr lang="en-US" sz="1700" dirty="0">
                <a:latin typeface="Courier New" pitchFamily="49" charset="0"/>
              </a:rPr>
              <a:t>; R4 = result</a:t>
            </a:r>
          </a:p>
          <a:p>
            <a:r>
              <a:rPr lang="en-US" sz="1700" dirty="0">
                <a:latin typeface="Courier New" pitchFamily="49" charset="0"/>
              </a:rPr>
              <a:t>DIFFOFSUMS</a:t>
            </a:r>
          </a:p>
          <a:p>
            <a:r>
              <a:rPr lang="en-US" sz="1700" dirty="0">
                <a:latin typeface="Courier New" pitchFamily="49" charset="0"/>
              </a:rPr>
              <a:t>  ADD </a:t>
            </a:r>
            <a:r>
              <a:rPr lang="en-US" sz="1700" b="1" dirty="0">
                <a:solidFill>
                  <a:srgbClr val="FF0000"/>
                </a:solidFill>
                <a:latin typeface="Courier New" pitchFamily="49" charset="0"/>
              </a:rPr>
              <a:t>R8</a:t>
            </a:r>
            <a:r>
              <a:rPr lang="en-US" sz="1700" dirty="0">
                <a:latin typeface="Courier New" pitchFamily="49" charset="0"/>
              </a:rPr>
              <a:t>, R0, R1  	; R8 = f + g</a:t>
            </a:r>
          </a:p>
          <a:p>
            <a:r>
              <a:rPr lang="en-US" sz="1700" dirty="0">
                <a:latin typeface="Courier New" pitchFamily="49" charset="0"/>
              </a:rPr>
              <a:t>  ADD </a:t>
            </a:r>
            <a:r>
              <a:rPr lang="en-US" sz="1700" b="1" dirty="0">
                <a:solidFill>
                  <a:srgbClr val="FF0000"/>
                </a:solidFill>
                <a:latin typeface="Courier New" pitchFamily="49" charset="0"/>
              </a:rPr>
              <a:t>R9</a:t>
            </a:r>
            <a:r>
              <a:rPr lang="en-US" sz="1700" dirty="0">
                <a:latin typeface="Courier New" pitchFamily="49" charset="0"/>
              </a:rPr>
              <a:t>, R2, R3  	; R9 = h + </a:t>
            </a:r>
            <a:r>
              <a:rPr lang="en-US" sz="1700" dirty="0" err="1">
                <a:latin typeface="Courier New" pitchFamily="49" charset="0"/>
              </a:rPr>
              <a:t>i</a:t>
            </a:r>
            <a:endParaRPr lang="en-US" sz="1700" dirty="0">
              <a:latin typeface="Courier New" pitchFamily="49" charset="0"/>
            </a:endParaRPr>
          </a:p>
          <a:p>
            <a:r>
              <a:rPr lang="en-US" sz="1700" dirty="0">
                <a:latin typeface="Courier New" pitchFamily="49" charset="0"/>
              </a:rPr>
              <a:t>  SUB </a:t>
            </a:r>
            <a:r>
              <a:rPr lang="en-US" sz="1700" b="1" dirty="0">
                <a:solidFill>
                  <a:srgbClr val="FF0000"/>
                </a:solidFill>
                <a:latin typeface="Courier New" pitchFamily="49" charset="0"/>
              </a:rPr>
              <a:t>R4</a:t>
            </a:r>
            <a:r>
              <a:rPr lang="en-US" sz="1700" dirty="0">
                <a:latin typeface="Courier New" pitchFamily="49" charset="0"/>
              </a:rPr>
              <a:t>, R8, R9  	; result = (f + g) - (h + </a:t>
            </a:r>
            <a:r>
              <a:rPr lang="en-US" sz="1700" dirty="0" err="1">
                <a:latin typeface="Courier New" pitchFamily="49" charset="0"/>
              </a:rPr>
              <a:t>i</a:t>
            </a:r>
            <a:r>
              <a:rPr lang="en-US" sz="1700" dirty="0">
                <a:latin typeface="Courier New" pitchFamily="49" charset="0"/>
              </a:rPr>
              <a:t>)</a:t>
            </a:r>
          </a:p>
          <a:p>
            <a:r>
              <a:rPr lang="en-US" sz="1700" dirty="0">
                <a:latin typeface="Courier New" pitchFamily="49" charset="0"/>
              </a:rPr>
              <a:t>  MOV R0, R4   	; put return value in R0</a:t>
            </a:r>
          </a:p>
          <a:p>
            <a:r>
              <a:rPr lang="en-US" sz="1700" dirty="0">
                <a:latin typeface="Courier New" pitchFamily="49" charset="0"/>
              </a:rPr>
              <a:t>  MOV PC, LR         ; return to caller</a:t>
            </a:r>
          </a:p>
        </p:txBody>
      </p:sp>
      <p:sp>
        <p:nvSpPr>
          <p:cNvPr id="1140743" name="Rectangle 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38200" y="3733800"/>
            <a:ext cx="8229600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FontTx/>
              <a:buChar char="•"/>
            </a:pPr>
            <a:r>
              <a:rPr lang="en-US" sz="2600" dirty="0">
                <a:latin typeface="Times New Roman" pitchFamily="18" charset="0"/>
              </a:rPr>
              <a:t> </a:t>
            </a:r>
            <a:r>
              <a:rPr lang="en-US" sz="2600" dirty="0" err="1">
                <a:latin typeface="Courier New" pitchFamily="49" charset="0"/>
              </a:rPr>
              <a:t>diffofsums</a:t>
            </a:r>
            <a:r>
              <a:rPr lang="en-US" sz="2600" dirty="0">
                <a:latin typeface="Times New Roman" pitchFamily="18" charset="0"/>
              </a:rPr>
              <a:t> </a:t>
            </a:r>
            <a:r>
              <a:rPr lang="en-US" sz="2600" dirty="0">
                <a:latin typeface="+mj-lt"/>
              </a:rPr>
              <a:t>overwrote 3 registers:</a:t>
            </a:r>
            <a:r>
              <a:rPr lang="en-US" sz="2600" dirty="0"/>
              <a:t> </a:t>
            </a:r>
            <a:r>
              <a:rPr lang="en-US" sz="2600" dirty="0">
                <a:latin typeface="Courier New" pitchFamily="49" charset="0"/>
              </a:rPr>
              <a:t>R4</a:t>
            </a:r>
            <a:r>
              <a:rPr lang="en-US" sz="2600" dirty="0">
                <a:latin typeface="+mj-lt"/>
              </a:rPr>
              <a:t>,</a:t>
            </a:r>
            <a:r>
              <a:rPr lang="en-US" sz="2600" dirty="0"/>
              <a:t> </a:t>
            </a:r>
            <a:r>
              <a:rPr lang="en-US" sz="2600" dirty="0">
                <a:latin typeface="Courier New" pitchFamily="49" charset="0"/>
              </a:rPr>
              <a:t>R8</a:t>
            </a:r>
            <a:r>
              <a:rPr lang="en-US" sz="2600" dirty="0">
                <a:latin typeface="+mj-lt"/>
              </a:rPr>
              <a:t>,</a:t>
            </a:r>
            <a:r>
              <a:rPr lang="en-US" sz="2600" dirty="0"/>
              <a:t> </a:t>
            </a:r>
            <a:r>
              <a:rPr lang="en-US" sz="2600" dirty="0">
                <a:latin typeface="Courier New" pitchFamily="49" charset="0"/>
              </a:rPr>
              <a:t>R9</a:t>
            </a:r>
            <a:endParaRPr lang="en-US" sz="2600" dirty="0">
              <a:latin typeface="Times New Roman" pitchFamily="18" charset="0"/>
            </a:endParaRPr>
          </a:p>
          <a:p>
            <a:pPr>
              <a:buFontTx/>
              <a:buChar char="•"/>
            </a:pPr>
            <a:r>
              <a:rPr lang="en-US" sz="2600" dirty="0" err="1">
                <a:latin typeface="Courier New" pitchFamily="49" charset="0"/>
              </a:rPr>
              <a:t>diffofsums</a:t>
            </a:r>
            <a:r>
              <a:rPr lang="en-US" sz="2600" dirty="0">
                <a:latin typeface="Times New Roman" pitchFamily="18" charset="0"/>
              </a:rPr>
              <a:t> </a:t>
            </a:r>
            <a:r>
              <a:rPr lang="en-US" sz="2600" dirty="0">
                <a:latin typeface="+mj-lt"/>
              </a:rPr>
              <a:t>can use </a:t>
            </a:r>
            <a:r>
              <a:rPr lang="en-US" sz="2600" i="1" dirty="0">
                <a:latin typeface="+mj-lt"/>
              </a:rPr>
              <a:t>stack </a:t>
            </a:r>
            <a:r>
              <a:rPr lang="en-US" sz="2600" dirty="0">
                <a:latin typeface="+mj-lt"/>
              </a:rPr>
              <a:t>to temporarily store registers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Input Arguments and Return Value</a:t>
            </a:r>
          </a:p>
        </p:txBody>
      </p:sp>
    </p:spTree>
    <p:extLst>
      <p:ext uri="{BB962C8B-B14F-4D97-AF65-F5344CB8AC3E}">
        <p14:creationId xmlns:p14="http://schemas.microsoft.com/office/powerpoint/2010/main" val="3971830800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275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78277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38200" y="12954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1600">
              <a:latin typeface="Times New Roman" pitchFamily="18" charset="0"/>
              <a:cs typeface="Arial" charset="0"/>
            </a:endParaRPr>
          </a:p>
        </p:txBody>
      </p:sp>
      <p:sp>
        <p:nvSpPr>
          <p:cNvPr id="1078280" name="Rectangle 8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62664" y="1143000"/>
            <a:ext cx="5645535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Memory used to temporarily save variables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Like stack of dishes, last-in-first-out (LIFO) queue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i="1" dirty="0">
                <a:solidFill>
                  <a:srgbClr val="0070C0"/>
                </a:solidFill>
                <a:latin typeface="+mj-lt"/>
                <a:cs typeface="Arial" charset="0"/>
              </a:rPr>
              <a:t>Expands</a:t>
            </a: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:</a:t>
            </a:r>
            <a:r>
              <a:rPr lang="en-US" sz="32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3200" dirty="0">
                <a:latin typeface="+mj-lt"/>
                <a:cs typeface="Arial" charset="0"/>
              </a:rPr>
              <a:t>uses more memory when more space needed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i="1" dirty="0">
                <a:solidFill>
                  <a:srgbClr val="0070C0"/>
                </a:solidFill>
                <a:latin typeface="+mj-lt"/>
                <a:cs typeface="Arial" charset="0"/>
              </a:rPr>
              <a:t>Contracts</a:t>
            </a: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:</a:t>
            </a:r>
            <a:r>
              <a:rPr lang="en-US" sz="3200" b="1" dirty="0">
                <a:latin typeface="+mj-lt"/>
                <a:cs typeface="Arial" charset="0"/>
              </a:rPr>
              <a:t> </a:t>
            </a:r>
            <a:r>
              <a:rPr lang="en-US" sz="3200" dirty="0">
                <a:latin typeface="+mj-lt"/>
                <a:cs typeface="Arial" charset="0"/>
              </a:rPr>
              <a:t>uses less memory when the space no longer needed</a:t>
            </a:r>
          </a:p>
          <a:p>
            <a:pPr marL="342900" indent="-342900">
              <a:spcBef>
                <a:spcPct val="20000"/>
              </a:spcBef>
            </a:pPr>
            <a:endParaRPr lang="en-US" sz="3200" dirty="0">
              <a:latin typeface="+mj-lt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The Stack</a:t>
            </a:r>
          </a:p>
        </p:txBody>
      </p:sp>
      <p:pic>
        <p:nvPicPr>
          <p:cNvPr id="139446" name="Picture 18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605" y="1072040"/>
            <a:ext cx="2487334" cy="47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4495591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471" name="Picture 18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8" b="52536"/>
          <a:stretch/>
        </p:blipFill>
        <p:spPr bwMode="auto">
          <a:xfrm>
            <a:off x="1038740" y="2660900"/>
            <a:ext cx="3640294" cy="284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8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60" b="-2926"/>
          <a:stretch/>
        </p:blipFill>
        <p:spPr bwMode="auto">
          <a:xfrm>
            <a:off x="4956050" y="2660900"/>
            <a:ext cx="3640294" cy="2986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4835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4483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2000">
              <a:latin typeface="Times New Roman" pitchFamily="18" charset="0"/>
              <a:cs typeface="Arial" charset="0"/>
            </a:endParaRPr>
          </a:p>
        </p:txBody>
      </p:sp>
      <p:sp>
        <p:nvSpPr>
          <p:cNvPr id="1144839" name="Rectangle 7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0515" y="97108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Grows down (from higher to lower memory addresses)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Stack pointer: </a:t>
            </a:r>
            <a:r>
              <a:rPr lang="en-US" sz="3200" dirty="0">
                <a:latin typeface="Courier New" pitchFamily="49" charset="0"/>
                <a:cs typeface="Arial" charset="0"/>
              </a:rPr>
              <a:t>SP</a:t>
            </a:r>
            <a:r>
              <a:rPr lang="en-US" sz="3200" dirty="0">
                <a:latin typeface="Times New Roman" pitchFamily="18" charset="0"/>
                <a:cs typeface="Arial" charset="0"/>
              </a:rPr>
              <a:t> points to top of the stack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The Stack</a:t>
            </a:r>
          </a:p>
        </p:txBody>
      </p:sp>
      <p:sp>
        <p:nvSpPr>
          <p:cNvPr id="2" name="Rectangle 1"/>
          <p:cNvSpPr/>
          <p:nvPr/>
        </p:nvSpPr>
        <p:spPr>
          <a:xfrm>
            <a:off x="961930" y="5349250"/>
            <a:ext cx="537670" cy="2979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802430" y="5243356"/>
            <a:ext cx="537670" cy="2979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728560" y="5349250"/>
            <a:ext cx="330411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2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Stack expands by 2 words</a:t>
            </a:r>
          </a:p>
        </p:txBody>
      </p:sp>
    </p:spTree>
    <p:extLst>
      <p:ext uri="{BB962C8B-B14F-4D97-AF65-F5344CB8AC3E}">
        <p14:creationId xmlns:p14="http://schemas.microsoft.com/office/powerpoint/2010/main" val="1465613501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300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2000">
              <a:latin typeface="Times New Roman" pitchFamily="18" charset="0"/>
              <a:cs typeface="Arial" charset="0"/>
            </a:endParaRPr>
          </a:p>
        </p:txBody>
      </p:sp>
      <p:sp>
        <p:nvSpPr>
          <p:cNvPr id="1079301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38200" y="12954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1600">
              <a:latin typeface="Times New Roman" pitchFamily="18" charset="0"/>
              <a:cs typeface="Arial" charset="0"/>
            </a:endParaRPr>
          </a:p>
        </p:txBody>
      </p:sp>
      <p:sp>
        <p:nvSpPr>
          <p:cNvPr id="1079304" name="Rectangle 8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0515" y="120151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Called functions must have no unintended side effects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But</a:t>
            </a:r>
            <a:r>
              <a:rPr lang="en-US" sz="3000" dirty="0">
                <a:latin typeface="Times New Roman" pitchFamily="18" charset="0"/>
                <a:cs typeface="Arial" charset="0"/>
              </a:rPr>
              <a:t> </a:t>
            </a:r>
            <a:r>
              <a:rPr lang="en-US" sz="3000" dirty="0" err="1">
                <a:latin typeface="Courier New" pitchFamily="49" charset="0"/>
                <a:cs typeface="Arial" charset="0"/>
              </a:rPr>
              <a:t>diffofsums</a:t>
            </a:r>
            <a:r>
              <a:rPr lang="en-US" sz="3000" dirty="0">
                <a:latin typeface="Times New Roman" pitchFamily="18" charset="0"/>
                <a:cs typeface="Arial" charset="0"/>
              </a:rPr>
              <a:t> </a:t>
            </a:r>
            <a:r>
              <a:rPr lang="en-US" sz="3200" dirty="0">
                <a:latin typeface="+mj-lt"/>
                <a:cs typeface="Arial" charset="0"/>
              </a:rPr>
              <a:t>overwrites 3 registers: </a:t>
            </a:r>
            <a:r>
              <a:rPr lang="en-US" sz="3000" dirty="0">
                <a:latin typeface="Courier New" pitchFamily="49" charset="0"/>
                <a:cs typeface="Arial" charset="0"/>
              </a:rPr>
              <a:t>R4</a:t>
            </a:r>
            <a:r>
              <a:rPr lang="en-US" sz="3000" dirty="0">
                <a:latin typeface="Times New Roman" pitchFamily="18" charset="0"/>
                <a:cs typeface="Arial" charset="0"/>
              </a:rPr>
              <a:t>, </a:t>
            </a:r>
            <a:r>
              <a:rPr lang="en-US" sz="3000" dirty="0">
                <a:latin typeface="Courier New" pitchFamily="49" charset="0"/>
                <a:cs typeface="Arial" charset="0"/>
              </a:rPr>
              <a:t>R8</a:t>
            </a:r>
            <a:r>
              <a:rPr lang="en-US" sz="3000" dirty="0">
                <a:latin typeface="Times New Roman" pitchFamily="18" charset="0"/>
                <a:cs typeface="Arial" charset="0"/>
              </a:rPr>
              <a:t>, </a:t>
            </a:r>
            <a:r>
              <a:rPr lang="en-US" sz="3000" dirty="0">
                <a:latin typeface="Courier New" pitchFamily="49" charset="0"/>
                <a:cs typeface="Arial" charset="0"/>
              </a:rPr>
              <a:t>R9</a:t>
            </a:r>
            <a:endParaRPr lang="en-US" sz="30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71600" y="3355659"/>
            <a:ext cx="7162800" cy="2416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  <a:latin typeface="+mj-lt"/>
              </a:rPr>
              <a:t>ARM Assembly Code</a:t>
            </a:r>
          </a:p>
          <a:p>
            <a:r>
              <a:rPr lang="en-US" sz="1700" dirty="0">
                <a:latin typeface="Courier New" pitchFamily="49" charset="0"/>
              </a:rPr>
              <a:t>; R4 = result</a:t>
            </a:r>
          </a:p>
          <a:p>
            <a:r>
              <a:rPr lang="en-US" sz="1700" dirty="0">
                <a:latin typeface="Courier New" pitchFamily="49" charset="0"/>
              </a:rPr>
              <a:t>DIFFOFSUMS</a:t>
            </a:r>
          </a:p>
          <a:p>
            <a:r>
              <a:rPr lang="en-US" sz="1700" dirty="0">
                <a:latin typeface="Courier New" pitchFamily="49" charset="0"/>
              </a:rPr>
              <a:t>  ADD </a:t>
            </a:r>
            <a:r>
              <a:rPr lang="en-US" sz="1700" b="1" dirty="0">
                <a:solidFill>
                  <a:srgbClr val="FF0000"/>
                </a:solidFill>
                <a:latin typeface="Courier New" pitchFamily="49" charset="0"/>
              </a:rPr>
              <a:t>R8</a:t>
            </a:r>
            <a:r>
              <a:rPr lang="en-US" sz="1700" dirty="0">
                <a:latin typeface="Courier New" pitchFamily="49" charset="0"/>
              </a:rPr>
              <a:t>, R0, R1  	; R8 = f + g</a:t>
            </a:r>
          </a:p>
          <a:p>
            <a:r>
              <a:rPr lang="en-US" sz="1700" dirty="0">
                <a:latin typeface="Courier New" pitchFamily="49" charset="0"/>
              </a:rPr>
              <a:t>  ADD </a:t>
            </a:r>
            <a:r>
              <a:rPr lang="en-US" sz="1700" b="1" dirty="0">
                <a:solidFill>
                  <a:srgbClr val="FF0000"/>
                </a:solidFill>
                <a:latin typeface="Courier New" pitchFamily="49" charset="0"/>
              </a:rPr>
              <a:t>R9</a:t>
            </a:r>
            <a:r>
              <a:rPr lang="en-US" sz="1700" dirty="0">
                <a:latin typeface="Courier New" pitchFamily="49" charset="0"/>
              </a:rPr>
              <a:t>, R2, R3  	; R9 = h + </a:t>
            </a:r>
            <a:r>
              <a:rPr lang="en-US" sz="1700" dirty="0" err="1">
                <a:latin typeface="Courier New" pitchFamily="49" charset="0"/>
              </a:rPr>
              <a:t>i</a:t>
            </a:r>
            <a:endParaRPr lang="en-US" sz="1700" dirty="0">
              <a:latin typeface="Courier New" pitchFamily="49" charset="0"/>
            </a:endParaRPr>
          </a:p>
          <a:p>
            <a:r>
              <a:rPr lang="en-US" sz="1700" dirty="0">
                <a:latin typeface="Courier New" pitchFamily="49" charset="0"/>
              </a:rPr>
              <a:t>  SUB </a:t>
            </a:r>
            <a:r>
              <a:rPr lang="en-US" sz="1700" b="1" dirty="0">
                <a:solidFill>
                  <a:srgbClr val="FF0000"/>
                </a:solidFill>
                <a:latin typeface="Courier New" pitchFamily="49" charset="0"/>
              </a:rPr>
              <a:t>R4</a:t>
            </a:r>
            <a:r>
              <a:rPr lang="en-US" sz="1700" dirty="0">
                <a:latin typeface="Courier New" pitchFamily="49" charset="0"/>
              </a:rPr>
              <a:t>, R8, R9  	; result = (f + g) - (h + </a:t>
            </a:r>
            <a:r>
              <a:rPr lang="en-US" sz="1700" dirty="0" err="1">
                <a:latin typeface="Courier New" pitchFamily="49" charset="0"/>
              </a:rPr>
              <a:t>i</a:t>
            </a:r>
            <a:r>
              <a:rPr lang="en-US" sz="1700" dirty="0">
                <a:latin typeface="Courier New" pitchFamily="49" charset="0"/>
              </a:rPr>
              <a:t>)</a:t>
            </a:r>
          </a:p>
          <a:p>
            <a:r>
              <a:rPr lang="en-US" sz="1700" dirty="0">
                <a:latin typeface="Courier New" pitchFamily="49" charset="0"/>
              </a:rPr>
              <a:t>  MOV R0, R4   	; put return value in R0</a:t>
            </a:r>
          </a:p>
          <a:p>
            <a:r>
              <a:rPr lang="en-US" sz="1700" dirty="0">
                <a:latin typeface="Courier New" pitchFamily="49" charset="0"/>
              </a:rPr>
              <a:t>  MOV PC, LR         ; return to caller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How Functions use the Stack</a:t>
            </a:r>
          </a:p>
        </p:txBody>
      </p:sp>
    </p:spTree>
    <p:extLst>
      <p:ext uri="{BB962C8B-B14F-4D97-AF65-F5344CB8AC3E}">
        <p14:creationId xmlns:p14="http://schemas.microsoft.com/office/powerpoint/2010/main" val="3911494235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32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8032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2000">
              <a:latin typeface="Times New Roman" pitchFamily="18" charset="0"/>
              <a:cs typeface="Arial" charset="0"/>
            </a:endParaRPr>
          </a:p>
        </p:txBody>
      </p:sp>
      <p:sp>
        <p:nvSpPr>
          <p:cNvPr id="108032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38200" y="12954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1600">
              <a:latin typeface="Times New Roman" pitchFamily="18" charset="0"/>
              <a:cs typeface="Arial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11500" y="990600"/>
            <a:ext cx="8001000" cy="4508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  <a:latin typeface="+mj-lt"/>
              </a:rPr>
              <a:t>ARM Assembly Code</a:t>
            </a:r>
          </a:p>
          <a:p>
            <a:r>
              <a:rPr lang="en-US" sz="1700" dirty="0">
                <a:latin typeface="Courier New" pitchFamily="49" charset="0"/>
              </a:rPr>
              <a:t>; R2 = result</a:t>
            </a:r>
          </a:p>
          <a:p>
            <a:r>
              <a:rPr lang="en-US" sz="1700" dirty="0">
                <a:latin typeface="Courier New" pitchFamily="49" charset="0"/>
              </a:rPr>
              <a:t>DIFFOFSUMS</a:t>
            </a:r>
          </a:p>
          <a:p>
            <a:r>
              <a:rPr lang="en-US" sz="1700" dirty="0">
                <a:latin typeface="Courier New" pitchFamily="49" charset="0"/>
              </a:rPr>
              <a:t>  </a:t>
            </a:r>
            <a:r>
              <a:rPr lang="en-US" sz="1700" b="1" dirty="0">
                <a:solidFill>
                  <a:srgbClr val="0070C0"/>
                </a:solidFill>
                <a:latin typeface="Courier New" pitchFamily="49" charset="0"/>
              </a:rPr>
              <a:t>SUB SP, SP, #12	; make space on stack for 3 registers</a:t>
            </a:r>
          </a:p>
          <a:p>
            <a:r>
              <a:rPr lang="en-US" sz="1700" b="1" dirty="0">
                <a:solidFill>
                  <a:srgbClr val="0070C0"/>
                </a:solidFill>
                <a:latin typeface="Courier New" pitchFamily="49" charset="0"/>
              </a:rPr>
              <a:t>  STR R9, [SP, #8]	; save R9 on stack</a:t>
            </a:r>
          </a:p>
          <a:p>
            <a:r>
              <a:rPr lang="en-US" sz="1700" b="1" dirty="0">
                <a:solidFill>
                  <a:srgbClr val="0070C0"/>
                </a:solidFill>
                <a:latin typeface="Courier New" pitchFamily="49" charset="0"/>
              </a:rPr>
              <a:t>  STR R8, [SP, #4]	; save R8 on stack</a:t>
            </a:r>
          </a:p>
          <a:p>
            <a:r>
              <a:rPr lang="en-US" sz="1700" b="1" dirty="0">
                <a:solidFill>
                  <a:srgbClr val="0070C0"/>
                </a:solidFill>
                <a:latin typeface="Courier New" pitchFamily="49" charset="0"/>
              </a:rPr>
              <a:t>  STR R4, [SP]		; save R4 on stack</a:t>
            </a:r>
          </a:p>
          <a:p>
            <a:r>
              <a:rPr lang="en-US" sz="1700" dirty="0">
                <a:latin typeface="Courier New" pitchFamily="49" charset="0"/>
              </a:rPr>
              <a:t>  ADD R8, R0, R1  	; R8 = f + g</a:t>
            </a:r>
          </a:p>
          <a:p>
            <a:r>
              <a:rPr lang="en-US" sz="1700" dirty="0">
                <a:latin typeface="Courier New" pitchFamily="49" charset="0"/>
              </a:rPr>
              <a:t>  ADD R9, R2, R3  	; R9 = h + </a:t>
            </a:r>
            <a:r>
              <a:rPr lang="en-US" sz="1700" dirty="0" err="1">
                <a:latin typeface="Courier New" pitchFamily="49" charset="0"/>
              </a:rPr>
              <a:t>i</a:t>
            </a:r>
            <a:endParaRPr lang="en-US" sz="1700" dirty="0">
              <a:latin typeface="Courier New" pitchFamily="49" charset="0"/>
            </a:endParaRPr>
          </a:p>
          <a:p>
            <a:r>
              <a:rPr lang="en-US" sz="1700" dirty="0">
                <a:latin typeface="Courier New" pitchFamily="49" charset="0"/>
              </a:rPr>
              <a:t>  SUB R4, R8, R9  	; result = (f + g) - (h + </a:t>
            </a:r>
            <a:r>
              <a:rPr lang="en-US" sz="1700" dirty="0" err="1">
                <a:latin typeface="Courier New" pitchFamily="49" charset="0"/>
              </a:rPr>
              <a:t>i</a:t>
            </a:r>
            <a:r>
              <a:rPr lang="en-US" sz="1700" dirty="0">
                <a:latin typeface="Courier New" pitchFamily="49" charset="0"/>
              </a:rPr>
              <a:t>)</a:t>
            </a:r>
          </a:p>
          <a:p>
            <a:r>
              <a:rPr lang="en-US" sz="1700" dirty="0">
                <a:latin typeface="Courier New" pitchFamily="49" charset="0"/>
              </a:rPr>
              <a:t>  MOV R0, R4   	; put return value in R0</a:t>
            </a:r>
          </a:p>
          <a:p>
            <a:r>
              <a:rPr lang="en-US" sz="1700" b="1" dirty="0">
                <a:solidFill>
                  <a:schemeClr val="accent1"/>
                </a:solidFill>
                <a:latin typeface="Courier New" pitchFamily="49" charset="0"/>
              </a:rPr>
              <a:t>  </a:t>
            </a:r>
            <a:r>
              <a:rPr lang="en-US" sz="1700" b="1" dirty="0">
                <a:solidFill>
                  <a:srgbClr val="0070C0"/>
                </a:solidFill>
                <a:latin typeface="Courier New" pitchFamily="49" charset="0"/>
              </a:rPr>
              <a:t>LDR R4, [SP]		; restore R4 from stack</a:t>
            </a:r>
          </a:p>
          <a:p>
            <a:r>
              <a:rPr lang="en-US" sz="1700" b="1" dirty="0">
                <a:solidFill>
                  <a:srgbClr val="0070C0"/>
                </a:solidFill>
                <a:latin typeface="Courier New" pitchFamily="49" charset="0"/>
              </a:rPr>
              <a:t>  LDR R8, [SP, #4]	; restore R8 from stack</a:t>
            </a:r>
          </a:p>
          <a:p>
            <a:r>
              <a:rPr lang="en-US" sz="1700" b="1" dirty="0">
                <a:solidFill>
                  <a:srgbClr val="0070C0"/>
                </a:solidFill>
                <a:latin typeface="Courier New" pitchFamily="49" charset="0"/>
              </a:rPr>
              <a:t>  LDR R9, [SP, #8]	; restore R9 from stack</a:t>
            </a:r>
          </a:p>
          <a:p>
            <a:r>
              <a:rPr lang="en-US" sz="1700" b="1" dirty="0">
                <a:solidFill>
                  <a:srgbClr val="0070C0"/>
                </a:solidFill>
                <a:latin typeface="Courier New" pitchFamily="49" charset="0"/>
              </a:rPr>
              <a:t>  ADD SP, SP, #12	; </a:t>
            </a:r>
            <a:r>
              <a:rPr lang="en-US" sz="1700" b="1" dirty="0" err="1">
                <a:solidFill>
                  <a:srgbClr val="0070C0"/>
                </a:solidFill>
                <a:latin typeface="Courier New" pitchFamily="49" charset="0"/>
              </a:rPr>
              <a:t>deallocate</a:t>
            </a:r>
            <a:r>
              <a:rPr lang="en-US" sz="1700" b="1" dirty="0">
                <a:solidFill>
                  <a:srgbClr val="0070C0"/>
                </a:solidFill>
                <a:latin typeface="Courier New" pitchFamily="49" charset="0"/>
              </a:rPr>
              <a:t> stack space</a:t>
            </a:r>
          </a:p>
          <a:p>
            <a:r>
              <a:rPr lang="en-US" sz="1700" dirty="0">
                <a:latin typeface="Courier New" pitchFamily="49" charset="0"/>
              </a:rPr>
              <a:t>  MOV PC, LR		; return to caller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Storing Register Values on the Stack</a:t>
            </a:r>
          </a:p>
        </p:txBody>
      </p:sp>
    </p:spTree>
    <p:extLst>
      <p:ext uri="{BB962C8B-B14F-4D97-AF65-F5344CB8AC3E}">
        <p14:creationId xmlns:p14="http://schemas.microsoft.com/office/powerpoint/2010/main" val="2176203815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347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81349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38200" y="12954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1600">
              <a:latin typeface="Times New Roman" pitchFamily="18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53470" y="4542745"/>
            <a:ext cx="13062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Before call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18817" y="4542745"/>
            <a:ext cx="13133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During call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345855" y="4504340"/>
            <a:ext cx="11434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After call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The Stack during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diffofsums</a:t>
            </a:r>
            <a:r>
              <a:rPr lang="en-US" sz="4400" dirty="0">
                <a:solidFill>
                  <a:schemeClr val="bg1"/>
                </a:solidFill>
              </a:rPr>
              <a:t> Call</a:t>
            </a:r>
          </a:p>
        </p:txBody>
      </p:sp>
      <p:pic>
        <p:nvPicPr>
          <p:cNvPr id="141496" name="Picture 18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90" y="1585560"/>
            <a:ext cx="8915400" cy="284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6640493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2399" name="Group 31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10770822"/>
              </p:ext>
            </p:extLst>
          </p:nvPr>
        </p:nvGraphicFramePr>
        <p:xfrm>
          <a:off x="923525" y="1163105"/>
          <a:ext cx="7162800" cy="4126992"/>
        </p:xfrm>
        <a:graphic>
          <a:graphicData uri="http://schemas.openxmlformats.org/drawingml/2006/table">
            <a:tbl>
              <a:tblPr/>
              <a:tblGrid>
                <a:gridCol w="358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Preserved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Callee</a:t>
                      </a:r>
                      <a:r>
                        <a:rPr kumimoji="0" 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-Saved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Nonpreserved</a:t>
                      </a:r>
                      <a:endParaRPr kumimoji="0" lang="en-US" sz="3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Caller-Saved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R4-R11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R12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R14 (LR)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R0-R3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R13 (SP)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CPSR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stack above SP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stack below SP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8237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38200" y="12954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1600">
              <a:latin typeface="Times New Roman" pitchFamily="18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Registers</a:t>
            </a:r>
          </a:p>
        </p:txBody>
      </p:sp>
    </p:spTree>
    <p:extLst>
      <p:ext uri="{BB962C8B-B14F-4D97-AF65-F5344CB8AC3E}">
        <p14:creationId xmlns:p14="http://schemas.microsoft.com/office/powerpoint/2010/main" val="228589093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02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53027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2000">
              <a:latin typeface="Times New Roman" pitchFamily="18" charset="0"/>
              <a:cs typeface="Arial" charset="0"/>
            </a:endParaRPr>
          </a:p>
        </p:txBody>
      </p:sp>
      <p:sp>
        <p:nvSpPr>
          <p:cNvPr id="115302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38200" y="12954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1600">
              <a:latin typeface="Times New Roman" pitchFamily="18" charset="0"/>
              <a:cs typeface="Arial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11500" y="1296239"/>
            <a:ext cx="8503900" cy="2939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  <a:latin typeface="+mj-lt"/>
              </a:rPr>
              <a:t>ARM Assembly Code</a:t>
            </a:r>
          </a:p>
          <a:p>
            <a:r>
              <a:rPr lang="en-US" sz="1700" dirty="0">
                <a:latin typeface="Courier New" pitchFamily="49" charset="0"/>
              </a:rPr>
              <a:t>; R2 = result</a:t>
            </a:r>
          </a:p>
          <a:p>
            <a:r>
              <a:rPr lang="en-US" sz="1700" dirty="0">
                <a:latin typeface="Courier New" pitchFamily="49" charset="0"/>
              </a:rPr>
              <a:t>DIFFOFSUMS</a:t>
            </a:r>
          </a:p>
          <a:p>
            <a:r>
              <a:rPr lang="en-US" sz="1700" b="1" dirty="0">
                <a:solidFill>
                  <a:srgbClr val="0070C0"/>
                </a:solidFill>
                <a:latin typeface="Courier New" pitchFamily="49" charset="0"/>
              </a:rPr>
              <a:t>  STR R4, </a:t>
            </a:r>
            <a:r>
              <a:rPr lang="en-US" sz="1700" b="1" dirty="0">
                <a:solidFill>
                  <a:srgbClr val="FF0000"/>
                </a:solidFill>
                <a:latin typeface="Courier New" pitchFamily="49" charset="0"/>
              </a:rPr>
              <a:t>[SP, #-4]!</a:t>
            </a:r>
            <a:r>
              <a:rPr lang="en-US" sz="1700" b="1" dirty="0">
                <a:solidFill>
                  <a:srgbClr val="0070C0"/>
                </a:solidFill>
                <a:latin typeface="Courier New" pitchFamily="49" charset="0"/>
              </a:rPr>
              <a:t>	; save R4 on stack -&gt; SP-4 (</a:t>
            </a:r>
            <a:r>
              <a:rPr lang="en-US" sz="1700" b="1" dirty="0">
                <a:solidFill>
                  <a:srgbClr val="FF0000"/>
                </a:solidFill>
                <a:latin typeface="Courier New" pitchFamily="49" charset="0"/>
              </a:rPr>
              <a:t>Pre-index</a:t>
            </a:r>
            <a:r>
              <a:rPr lang="en-US" sz="1700" b="1" dirty="0">
                <a:solidFill>
                  <a:srgbClr val="0070C0"/>
                </a:solidFill>
                <a:latin typeface="Courier New" pitchFamily="49" charset="0"/>
              </a:rPr>
              <a:t>)</a:t>
            </a:r>
          </a:p>
          <a:p>
            <a:r>
              <a:rPr lang="en-US" sz="1700" dirty="0">
                <a:latin typeface="Courier New" pitchFamily="49" charset="0"/>
              </a:rPr>
              <a:t>  ADD R8, R0, R1  	; R8 = f + g</a:t>
            </a:r>
          </a:p>
          <a:p>
            <a:r>
              <a:rPr lang="en-US" sz="1700" dirty="0">
                <a:latin typeface="Courier New" pitchFamily="49" charset="0"/>
              </a:rPr>
              <a:t>  ADD R9, R2, R3  	; R9 = h + </a:t>
            </a:r>
            <a:r>
              <a:rPr lang="en-US" sz="1700" dirty="0" err="1">
                <a:latin typeface="Courier New" pitchFamily="49" charset="0"/>
              </a:rPr>
              <a:t>i</a:t>
            </a:r>
            <a:endParaRPr lang="en-US" sz="1700" dirty="0">
              <a:latin typeface="Courier New" pitchFamily="49" charset="0"/>
            </a:endParaRPr>
          </a:p>
          <a:p>
            <a:r>
              <a:rPr lang="en-US" sz="1700" dirty="0">
                <a:latin typeface="Courier New" pitchFamily="49" charset="0"/>
              </a:rPr>
              <a:t>  SUB R4, R8, R9  	; result = (f + g) - (h + </a:t>
            </a:r>
            <a:r>
              <a:rPr lang="en-US" sz="1700" dirty="0" err="1">
                <a:latin typeface="Courier New" pitchFamily="49" charset="0"/>
              </a:rPr>
              <a:t>i</a:t>
            </a:r>
            <a:r>
              <a:rPr lang="en-US" sz="1700" dirty="0">
                <a:latin typeface="Courier New" pitchFamily="49" charset="0"/>
              </a:rPr>
              <a:t>)</a:t>
            </a:r>
          </a:p>
          <a:p>
            <a:r>
              <a:rPr lang="en-US" sz="1700" dirty="0">
                <a:latin typeface="Courier New" pitchFamily="49" charset="0"/>
              </a:rPr>
              <a:t>  MOV R0, R4   	; put return value in R0</a:t>
            </a:r>
          </a:p>
          <a:p>
            <a:r>
              <a:rPr lang="en-US" sz="1700" b="1" dirty="0">
                <a:solidFill>
                  <a:srgbClr val="0070C0"/>
                </a:solidFill>
                <a:latin typeface="Courier New" pitchFamily="49" charset="0"/>
              </a:rPr>
              <a:t>  LDR R4, </a:t>
            </a:r>
            <a:r>
              <a:rPr lang="en-US" sz="1700" b="1" dirty="0">
                <a:solidFill>
                  <a:srgbClr val="FF0000"/>
                </a:solidFill>
                <a:latin typeface="Courier New" pitchFamily="49" charset="0"/>
              </a:rPr>
              <a:t>[SP], #4</a:t>
            </a:r>
            <a:r>
              <a:rPr lang="en-US" sz="1700" b="1" dirty="0">
                <a:solidFill>
                  <a:srgbClr val="0070C0"/>
                </a:solidFill>
                <a:latin typeface="Courier New" pitchFamily="49" charset="0"/>
              </a:rPr>
              <a:t>	; restore R4 from stack -&gt; SP (</a:t>
            </a:r>
            <a:r>
              <a:rPr lang="en-US" sz="1700" b="1" dirty="0">
                <a:solidFill>
                  <a:srgbClr val="FF0000"/>
                </a:solidFill>
                <a:latin typeface="Courier New" pitchFamily="49" charset="0"/>
              </a:rPr>
              <a:t>Post-index</a:t>
            </a:r>
            <a:r>
              <a:rPr lang="en-US" sz="1700" b="1" dirty="0">
                <a:solidFill>
                  <a:srgbClr val="0070C0"/>
                </a:solidFill>
                <a:latin typeface="Courier New" pitchFamily="49" charset="0"/>
              </a:rPr>
              <a:t>)</a:t>
            </a:r>
          </a:p>
          <a:p>
            <a:r>
              <a:rPr lang="en-US" sz="1700" dirty="0">
                <a:latin typeface="Courier New" pitchFamily="49" charset="0"/>
              </a:rPr>
              <a:t>  MOV PC, LR		; return to caller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Storing Saved Registers only on Stack</a:t>
            </a:r>
          </a:p>
        </p:txBody>
      </p:sp>
    </p:spTree>
    <p:extLst>
      <p:ext uri="{BB962C8B-B14F-4D97-AF65-F5344CB8AC3E}">
        <p14:creationId xmlns:p14="http://schemas.microsoft.com/office/powerpoint/2010/main" val="75434808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53" name="Rectangle 5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334079" y="1076946"/>
            <a:ext cx="8654495" cy="5181600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sz="3600" b="1" dirty="0">
                <a:solidFill>
                  <a:srgbClr val="0070C0"/>
                </a:solidFill>
              </a:rPr>
              <a:t>Make the common case fast</a:t>
            </a:r>
          </a:p>
          <a:p>
            <a:r>
              <a:rPr lang="en-US" sz="2800" dirty="0"/>
              <a:t>ARM includes only simple, commonly used instructions</a:t>
            </a:r>
          </a:p>
          <a:p>
            <a:r>
              <a:rPr lang="en-US" sz="2800" dirty="0"/>
              <a:t>Hardware to decode and execute instructions kept simple, small, and fast</a:t>
            </a:r>
          </a:p>
          <a:p>
            <a:r>
              <a:rPr lang="en-US" sz="2800" dirty="0"/>
              <a:t>More complex instructions (that are less common) performed using multiple simple instructions</a:t>
            </a:r>
          </a:p>
        </p:txBody>
      </p:sp>
      <p:sp>
        <p:nvSpPr>
          <p:cNvPr id="102605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2605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408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Design Principle 2</a:t>
            </a:r>
          </a:p>
        </p:txBody>
      </p:sp>
    </p:spTree>
    <p:extLst>
      <p:ext uri="{BB962C8B-B14F-4D97-AF65-F5344CB8AC3E}">
        <p14:creationId xmlns:p14="http://schemas.microsoft.com/office/powerpoint/2010/main" val="3308406304"/>
      </p:ext>
    </p:extLst>
  </p:cSld>
  <p:clrMapOvr>
    <a:masterClrMapping/>
  </p:clrMapOvr>
  <p:transition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02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53027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2000">
              <a:latin typeface="Times New Roman" pitchFamily="18" charset="0"/>
              <a:cs typeface="Arial" charset="0"/>
            </a:endParaRPr>
          </a:p>
        </p:txBody>
      </p:sp>
      <p:sp>
        <p:nvSpPr>
          <p:cNvPr id="115302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38200" y="12954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1600">
              <a:latin typeface="Times New Roman" pitchFamily="18" charset="0"/>
              <a:cs typeface="Arial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11500" y="1296239"/>
            <a:ext cx="8001000" cy="2939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  <a:latin typeface="+mj-lt"/>
              </a:rPr>
              <a:t>ARM Assembly Code</a:t>
            </a:r>
          </a:p>
          <a:p>
            <a:r>
              <a:rPr lang="en-US" sz="1700" dirty="0">
                <a:latin typeface="Courier New" pitchFamily="49" charset="0"/>
              </a:rPr>
              <a:t>; R2 = result</a:t>
            </a:r>
          </a:p>
          <a:p>
            <a:r>
              <a:rPr lang="en-US" sz="1700" dirty="0">
                <a:latin typeface="Courier New" pitchFamily="49" charset="0"/>
              </a:rPr>
              <a:t>DIFFOFSUMS</a:t>
            </a:r>
          </a:p>
          <a:p>
            <a:r>
              <a:rPr lang="en-US" sz="1700" b="1" dirty="0">
                <a:solidFill>
                  <a:srgbClr val="0070C0"/>
                </a:solidFill>
                <a:latin typeface="Courier New" pitchFamily="49" charset="0"/>
              </a:rPr>
              <a:t>  STR R4, [SP, #-4]!	; save R4 on stack</a:t>
            </a:r>
          </a:p>
          <a:p>
            <a:r>
              <a:rPr lang="en-US" sz="1700" dirty="0">
                <a:latin typeface="Courier New" pitchFamily="49" charset="0"/>
              </a:rPr>
              <a:t>  ADD R8, R0, R1  	; R8 = f + g</a:t>
            </a:r>
          </a:p>
          <a:p>
            <a:r>
              <a:rPr lang="en-US" sz="1700" dirty="0">
                <a:latin typeface="Courier New" pitchFamily="49" charset="0"/>
              </a:rPr>
              <a:t>  ADD R9, R2, R3  	; R9 = h + </a:t>
            </a:r>
            <a:r>
              <a:rPr lang="en-US" sz="1700" dirty="0" err="1">
                <a:latin typeface="Courier New" pitchFamily="49" charset="0"/>
              </a:rPr>
              <a:t>i</a:t>
            </a:r>
            <a:endParaRPr lang="en-US" sz="1700" dirty="0">
              <a:latin typeface="Courier New" pitchFamily="49" charset="0"/>
            </a:endParaRPr>
          </a:p>
          <a:p>
            <a:r>
              <a:rPr lang="en-US" sz="1700" dirty="0">
                <a:latin typeface="Courier New" pitchFamily="49" charset="0"/>
              </a:rPr>
              <a:t>  SUB R4, R8, R9  	; result = (f + g) - (h + </a:t>
            </a:r>
            <a:r>
              <a:rPr lang="en-US" sz="1700" dirty="0" err="1">
                <a:latin typeface="Courier New" pitchFamily="49" charset="0"/>
              </a:rPr>
              <a:t>i</a:t>
            </a:r>
            <a:r>
              <a:rPr lang="en-US" sz="1700" dirty="0">
                <a:latin typeface="Courier New" pitchFamily="49" charset="0"/>
              </a:rPr>
              <a:t>)</a:t>
            </a:r>
          </a:p>
          <a:p>
            <a:r>
              <a:rPr lang="en-US" sz="1700" dirty="0">
                <a:latin typeface="Courier New" pitchFamily="49" charset="0"/>
              </a:rPr>
              <a:t>  MOV R0, R4   	; put return value in R0</a:t>
            </a:r>
          </a:p>
          <a:p>
            <a:r>
              <a:rPr lang="en-US" sz="1700" b="1" dirty="0">
                <a:solidFill>
                  <a:schemeClr val="accent1"/>
                </a:solidFill>
                <a:latin typeface="Courier New" pitchFamily="49" charset="0"/>
              </a:rPr>
              <a:t>  </a:t>
            </a:r>
            <a:r>
              <a:rPr lang="en-US" sz="1700" b="1" dirty="0">
                <a:solidFill>
                  <a:srgbClr val="0070C0"/>
                </a:solidFill>
                <a:latin typeface="Courier New" pitchFamily="49" charset="0"/>
              </a:rPr>
              <a:t>LDR R4, [SP], #4	; restore R4 from stack</a:t>
            </a:r>
          </a:p>
          <a:p>
            <a:r>
              <a:rPr lang="en-US" sz="1700" dirty="0">
                <a:latin typeface="Courier New" pitchFamily="49" charset="0"/>
              </a:rPr>
              <a:t>  MOV PC, LR		; return to caller</a:t>
            </a:r>
          </a:p>
        </p:txBody>
      </p:sp>
      <p:sp>
        <p:nvSpPr>
          <p:cNvPr id="2" name="Rectangle 1"/>
          <p:cNvSpPr/>
          <p:nvPr/>
        </p:nvSpPr>
        <p:spPr>
          <a:xfrm>
            <a:off x="270640" y="4621768"/>
            <a:ext cx="87422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+mj-lt"/>
              </a:rPr>
              <a:t>Notice code optimization for expanding/contracting stack</a:t>
            </a:r>
            <a:endParaRPr lang="en-US" sz="28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Storing Saved Registers only on Stack</a:t>
            </a:r>
          </a:p>
        </p:txBody>
      </p:sp>
    </p:spTree>
    <p:extLst>
      <p:ext uri="{BB962C8B-B14F-4D97-AF65-F5344CB8AC3E}">
        <p14:creationId xmlns:p14="http://schemas.microsoft.com/office/powerpoint/2010/main" val="1964468594"/>
      </p:ext>
    </p:extLst>
  </p:cSld>
  <p:clrMapOvr>
    <a:masterClrMapping/>
  </p:clrMapOvr>
  <p:transition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398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457200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+mj-lt"/>
              </a:rPr>
              <a:t>ARM Assembly Code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0099"/>
                </a:solidFill>
                <a:latin typeface="Courier New" pitchFamily="49" charset="0"/>
              </a:rPr>
              <a:t>  </a:t>
            </a:r>
            <a:r>
              <a:rPr lang="en-US" sz="2000" b="1" dirty="0">
                <a:solidFill>
                  <a:srgbClr val="0070C0"/>
                </a:solidFill>
                <a:latin typeface="Courier New" pitchFamily="49" charset="0"/>
              </a:rPr>
              <a:t>STR LR, [SP, #-4]!	; store LR on stack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BL  PROC2			; call another function	    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...</a:t>
            </a:r>
          </a:p>
          <a:p>
            <a:pPr>
              <a:buFontTx/>
              <a:buNone/>
            </a:pPr>
            <a:r>
              <a:rPr lang="en-US" sz="2000" b="1" dirty="0">
                <a:solidFill>
                  <a:srgbClr val="000099"/>
                </a:solidFill>
                <a:latin typeface="Courier New" pitchFamily="49" charset="0"/>
              </a:rPr>
              <a:t>  </a:t>
            </a:r>
            <a:r>
              <a:rPr lang="en-US" sz="2000" b="1" dirty="0">
                <a:solidFill>
                  <a:srgbClr val="0070C0"/>
                </a:solidFill>
                <a:latin typeface="Courier New" pitchFamily="49" charset="0"/>
              </a:rPr>
              <a:t>LDR LR, [SP], #4    	; restore LR from stack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MOV PC, LR             ; return to caller</a:t>
            </a:r>
          </a:p>
          <a:p>
            <a:pPr>
              <a:buFontTx/>
              <a:buNone/>
            </a:pPr>
            <a:endParaRPr lang="en-US" sz="2000" dirty="0">
              <a:latin typeface="Courier New" pitchFamily="49" charset="0"/>
            </a:endParaRPr>
          </a:p>
        </p:txBody>
      </p:sp>
      <p:sp>
        <p:nvSpPr>
          <p:cNvPr id="108339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83395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2000">
              <a:latin typeface="Times New Roman" pitchFamily="18" charset="0"/>
              <a:cs typeface="Arial" charset="0"/>
            </a:endParaRPr>
          </a:p>
        </p:txBody>
      </p:sp>
      <p:sp>
        <p:nvSpPr>
          <p:cNvPr id="108339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38200" y="12954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1600"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</a:rPr>
              <a:t>Nonleaf</a:t>
            </a:r>
            <a:r>
              <a:rPr lang="en-US" sz="4400" dirty="0">
                <a:solidFill>
                  <a:schemeClr val="bg1"/>
                </a:solidFill>
              </a:rPr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1096101711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981" name="Rectangle 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5855" y="858940"/>
            <a:ext cx="3878905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C Code</a:t>
            </a:r>
          </a:p>
          <a:p>
            <a:endParaRPr lang="en-US" sz="5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f1(</a:t>
            </a:r>
            <a:r>
              <a:rPr lang="en-US" sz="2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a, </a:t>
            </a:r>
            <a:r>
              <a:rPr lang="en-US" sz="2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b) {</a:t>
            </a:r>
          </a:p>
          <a:p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x;</a:t>
            </a:r>
          </a:p>
          <a:p>
            <a:endParaRPr lang="pt-BR" sz="5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x = (a + b)*(a − b);</a:t>
            </a:r>
          </a:p>
          <a:p>
            <a:endParaRPr lang="en-US" sz="5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(</a:t>
            </a:r>
            <a:r>
              <a:rPr lang="en-US" sz="2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sz="2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&lt;a; </a:t>
            </a:r>
            <a:r>
              <a:rPr lang="en-US" sz="2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</a:t>
            </a:r>
          </a:p>
          <a:p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x = x + f2(</a:t>
            </a:r>
            <a:r>
              <a:rPr lang="en-US" sz="2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b+i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return x;</a:t>
            </a:r>
          </a:p>
          <a:p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f2(</a:t>
            </a:r>
            <a:r>
              <a:rPr lang="en-US" sz="20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p) {</a:t>
            </a:r>
          </a:p>
          <a:p>
            <a:r>
              <a:rPr lang="en-US" sz="2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r;</a:t>
            </a:r>
          </a:p>
          <a:p>
            <a:endParaRPr lang="en-US" sz="5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 = p + 5;</a:t>
            </a:r>
          </a:p>
          <a:p>
            <a:r>
              <a:rPr lang="en-US" sz="2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return r + p;</a:t>
            </a:r>
          </a:p>
          <a:p>
            <a:r>
              <a:rPr lang="en-US" sz="2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342900" indent="-342900" algn="just">
              <a:spcBef>
                <a:spcPct val="20000"/>
              </a:spcBef>
            </a:pPr>
            <a:endParaRPr lang="en-US" sz="1800" dirty="0">
              <a:latin typeface="Courier New" pitchFamily="49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</a:rPr>
              <a:t>Nonleaf</a:t>
            </a:r>
            <a:r>
              <a:rPr lang="en-US" sz="4400" dirty="0">
                <a:solidFill>
                  <a:schemeClr val="bg1"/>
                </a:solidFill>
              </a:rPr>
              <a:t> Function Example</a:t>
            </a:r>
          </a:p>
        </p:txBody>
      </p:sp>
    </p:spTree>
    <p:extLst>
      <p:ext uri="{BB962C8B-B14F-4D97-AF65-F5344CB8AC3E}">
        <p14:creationId xmlns:p14="http://schemas.microsoft.com/office/powerpoint/2010/main" val="605523195"/>
      </p:ext>
    </p:extLst>
  </p:cSld>
  <p:clrMapOvr>
    <a:masterClrMapping/>
  </p:clrMapOvr>
  <p:transition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981" name="Rectangle 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5855" y="858940"/>
            <a:ext cx="3878905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C Code</a:t>
            </a:r>
          </a:p>
          <a:p>
            <a:endParaRPr lang="en-US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f1(</a:t>
            </a:r>
            <a:r>
              <a:rPr lang="en-US" sz="2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a, </a:t>
            </a:r>
            <a:r>
              <a:rPr lang="en-US" sz="2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b) {</a:t>
            </a:r>
          </a:p>
          <a:p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x;</a:t>
            </a:r>
          </a:p>
          <a:p>
            <a:endParaRPr lang="pt-BR" sz="5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x = (a + b)*(a − b);</a:t>
            </a:r>
          </a:p>
          <a:p>
            <a:endParaRPr lang="en-US" sz="5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(</a:t>
            </a:r>
            <a:r>
              <a:rPr lang="en-US" sz="2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sz="2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&lt;a; </a:t>
            </a:r>
            <a:r>
              <a:rPr lang="en-US" sz="2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</a:t>
            </a:r>
          </a:p>
          <a:p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x = x + f2(</a:t>
            </a:r>
            <a:r>
              <a:rPr lang="en-US" sz="2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b+i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return x;</a:t>
            </a:r>
          </a:p>
          <a:p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f2(</a:t>
            </a:r>
            <a:r>
              <a:rPr lang="en-US" sz="20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p) {</a:t>
            </a:r>
          </a:p>
          <a:p>
            <a:r>
              <a:rPr lang="en-US" sz="2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r;</a:t>
            </a:r>
          </a:p>
          <a:p>
            <a:endParaRPr lang="en-US" sz="5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 = p + 5;</a:t>
            </a:r>
          </a:p>
          <a:p>
            <a:r>
              <a:rPr lang="en-US" sz="2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return r + p;</a:t>
            </a:r>
          </a:p>
          <a:p>
            <a:r>
              <a:rPr lang="en-US" sz="2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342900" indent="-342900" algn="just">
              <a:spcBef>
                <a:spcPct val="20000"/>
              </a:spcBef>
            </a:pPr>
            <a:endParaRPr lang="en-US" sz="1800" dirty="0">
              <a:latin typeface="Courier New" pitchFamily="49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</a:rPr>
              <a:t>Nonleaf</a:t>
            </a:r>
            <a:r>
              <a:rPr lang="en-US" sz="4400" dirty="0">
                <a:solidFill>
                  <a:schemeClr val="bg1"/>
                </a:solidFill>
              </a:rPr>
              <a:t> Function Example</a:t>
            </a:r>
          </a:p>
        </p:txBody>
      </p:sp>
      <p:sp>
        <p:nvSpPr>
          <p:cNvPr id="6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995925" y="817460"/>
            <a:ext cx="3878905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ARM Assembly Code</a:t>
            </a:r>
          </a:p>
          <a:p>
            <a:endParaRPr lang="en-US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R0=a, R1=b, R4=i, R5=x</a:t>
            </a:r>
          </a:p>
          <a:p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F1</a:t>
            </a:r>
          </a:p>
          <a:p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PUSH {R4,  R5, LR}</a:t>
            </a:r>
          </a:p>
          <a:p>
            <a:r>
              <a:rPr lang="pt-B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ADD   R5,  R0, R1</a:t>
            </a:r>
          </a:p>
          <a:p>
            <a:r>
              <a:rPr lang="pt-B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SUB   R12, R0, R1</a:t>
            </a:r>
          </a:p>
          <a:p>
            <a:r>
              <a:rPr lang="pt-B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MUL   R5,  R5, R12</a:t>
            </a:r>
          </a:p>
          <a:p>
            <a:r>
              <a:rPr lang="pt-B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MOV   R4,  #0</a:t>
            </a:r>
          </a:p>
          <a:p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</a:p>
          <a:p>
            <a:r>
              <a:rPr lang="pt-B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CMP   R4, R0</a:t>
            </a:r>
          </a:p>
          <a:p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BGE   RETURN</a:t>
            </a:r>
          </a:p>
          <a:p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PUSH {R0, R1}</a:t>
            </a:r>
          </a:p>
          <a:p>
            <a:r>
              <a:rPr lang="pt-B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ADD   R0, R1, R4</a:t>
            </a:r>
          </a:p>
          <a:p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BL    F2</a:t>
            </a:r>
          </a:p>
          <a:p>
            <a:r>
              <a:rPr lang="pt-B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ADD   R5, R5, R0</a:t>
            </a:r>
          </a:p>
          <a:p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POP  {R0, R1} </a:t>
            </a:r>
          </a:p>
          <a:p>
            <a:r>
              <a:rPr lang="pt-B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ADD   R4, R4, #1</a:t>
            </a:r>
          </a:p>
          <a:p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B     FOR</a:t>
            </a:r>
          </a:p>
          <a:p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</a:p>
          <a:p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MOV   R0, R5</a:t>
            </a:r>
          </a:p>
          <a:p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POP  {R4, R5, LR}</a:t>
            </a:r>
          </a:p>
          <a:p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MOV   PC, LR</a:t>
            </a:r>
          </a:p>
        </p:txBody>
      </p:sp>
    </p:spTree>
    <p:extLst>
      <p:ext uri="{BB962C8B-B14F-4D97-AF65-F5344CB8AC3E}">
        <p14:creationId xmlns:p14="http://schemas.microsoft.com/office/powerpoint/2010/main" val="2474893885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981" name="Rectangle 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5855" y="858940"/>
            <a:ext cx="3878905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C Code</a:t>
            </a:r>
          </a:p>
          <a:p>
            <a:endParaRPr lang="en-US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f1(</a:t>
            </a:r>
            <a:r>
              <a:rPr lang="en-US" sz="2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a, </a:t>
            </a:r>
            <a:r>
              <a:rPr lang="en-US" sz="2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b) {</a:t>
            </a:r>
          </a:p>
          <a:p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x;</a:t>
            </a:r>
          </a:p>
          <a:p>
            <a:endParaRPr lang="pt-BR" sz="5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x = (a + b)*(a − b);</a:t>
            </a:r>
          </a:p>
          <a:p>
            <a:endParaRPr lang="en-US" sz="5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(</a:t>
            </a:r>
            <a:r>
              <a:rPr lang="en-US" sz="2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sz="2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&lt;a; </a:t>
            </a:r>
            <a:r>
              <a:rPr lang="en-US" sz="2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</a:t>
            </a:r>
          </a:p>
          <a:p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x = x + f2(</a:t>
            </a:r>
            <a:r>
              <a:rPr lang="en-US" sz="2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b+i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return x;</a:t>
            </a:r>
          </a:p>
          <a:p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f2(</a:t>
            </a:r>
            <a:r>
              <a:rPr lang="en-US" sz="20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p) {</a:t>
            </a:r>
          </a:p>
          <a:p>
            <a:r>
              <a:rPr lang="en-US" sz="2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r;</a:t>
            </a:r>
          </a:p>
          <a:p>
            <a:endParaRPr lang="en-US" sz="5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 = p + 5;</a:t>
            </a:r>
          </a:p>
          <a:p>
            <a:r>
              <a:rPr lang="en-US" sz="2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return r + p;</a:t>
            </a:r>
          </a:p>
          <a:p>
            <a:r>
              <a:rPr lang="en-US" sz="2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342900" indent="-342900" algn="just">
              <a:spcBef>
                <a:spcPct val="20000"/>
              </a:spcBef>
            </a:pPr>
            <a:endParaRPr lang="en-US" sz="1800" dirty="0">
              <a:latin typeface="Courier New" pitchFamily="49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</a:rPr>
              <a:t>Nonleaf</a:t>
            </a:r>
            <a:r>
              <a:rPr lang="en-US" sz="4400" dirty="0">
                <a:solidFill>
                  <a:schemeClr val="bg1"/>
                </a:solidFill>
              </a:rPr>
              <a:t> Function Example</a:t>
            </a:r>
          </a:p>
        </p:txBody>
      </p:sp>
      <p:sp>
        <p:nvSpPr>
          <p:cNvPr id="6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995925" y="817460"/>
            <a:ext cx="3878905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ARM Assembly Code</a:t>
            </a:r>
          </a:p>
          <a:p>
            <a:endParaRPr lang="en-US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R0=a, R1=b, R4=i, R5=x</a:t>
            </a:r>
          </a:p>
          <a:p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F1</a:t>
            </a:r>
          </a:p>
          <a:p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PUSH {R4,  R5, LR}</a:t>
            </a:r>
          </a:p>
          <a:p>
            <a:r>
              <a:rPr lang="pt-B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ADD   R5,  R0, R1</a:t>
            </a:r>
          </a:p>
          <a:p>
            <a:r>
              <a:rPr lang="pt-B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SUB   R12, R0, R1</a:t>
            </a:r>
          </a:p>
          <a:p>
            <a:r>
              <a:rPr lang="pt-B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MUL   R5,  R5, R12</a:t>
            </a:r>
          </a:p>
          <a:p>
            <a:r>
              <a:rPr lang="pt-B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MOV   R4,  #0</a:t>
            </a:r>
          </a:p>
          <a:p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</a:p>
          <a:p>
            <a:r>
              <a:rPr lang="pt-B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CMP   R4, R0</a:t>
            </a:r>
          </a:p>
          <a:p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BGE   RETURN</a:t>
            </a:r>
          </a:p>
          <a:p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PUSH {R0, R1}</a:t>
            </a:r>
          </a:p>
          <a:p>
            <a:r>
              <a:rPr lang="pt-B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ADD   R0, R1, R4</a:t>
            </a:r>
          </a:p>
          <a:p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BL    F2</a:t>
            </a:r>
          </a:p>
          <a:p>
            <a:r>
              <a:rPr lang="pt-B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ADD   R5, R5, R0</a:t>
            </a:r>
          </a:p>
          <a:p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POP  {R0, R1} </a:t>
            </a:r>
          </a:p>
          <a:p>
            <a:r>
              <a:rPr lang="pt-B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ADD   R4, R4, #1</a:t>
            </a:r>
          </a:p>
          <a:p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B     FOR</a:t>
            </a:r>
          </a:p>
          <a:p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</a:p>
          <a:p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MOV   R0, R5</a:t>
            </a:r>
          </a:p>
          <a:p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POP  {R4, R5, LR}</a:t>
            </a:r>
          </a:p>
          <a:p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MOV   PC, LR</a:t>
            </a:r>
          </a:p>
        </p:txBody>
      </p:sp>
      <p:sp>
        <p:nvSpPr>
          <p:cNvPr id="7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991515" y="1396610"/>
            <a:ext cx="3878905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R0=p, R4=r</a:t>
            </a:r>
          </a:p>
          <a:p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F2</a:t>
            </a:r>
          </a:p>
          <a:p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PUSH {R4}</a:t>
            </a:r>
          </a:p>
          <a:p>
            <a:r>
              <a:rPr lang="pt-BR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ADD   R4, R0, 5</a:t>
            </a:r>
          </a:p>
          <a:p>
            <a:r>
              <a:rPr lang="pt-BR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ADD   R0, R4, R0</a:t>
            </a:r>
          </a:p>
          <a:p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POP  {R4}</a:t>
            </a:r>
          </a:p>
          <a:p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MOV   PC, LR</a:t>
            </a:r>
          </a:p>
        </p:txBody>
      </p:sp>
    </p:spTree>
    <p:extLst>
      <p:ext uri="{BB962C8B-B14F-4D97-AF65-F5344CB8AC3E}">
        <p14:creationId xmlns:p14="http://schemas.microsoft.com/office/powerpoint/2010/main" val="1415615811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</a:rPr>
              <a:t>Nonleaf</a:t>
            </a:r>
            <a:r>
              <a:rPr lang="en-US" sz="4400" dirty="0">
                <a:solidFill>
                  <a:schemeClr val="bg1"/>
                </a:solidFill>
              </a:rPr>
              <a:t> Function Example</a:t>
            </a:r>
          </a:p>
        </p:txBody>
      </p:sp>
      <p:sp>
        <p:nvSpPr>
          <p:cNvPr id="6" name="Rectangle 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5855" y="817460"/>
            <a:ext cx="407093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ARM Assembly Code</a:t>
            </a:r>
          </a:p>
          <a:p>
            <a:endParaRPr lang="en-US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 R0=a, R1=b, R4=i, R5=x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 {R4,  R5, LR} ; save </a:t>
            </a:r>
            <a:r>
              <a:rPr lang="en-US" sz="14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regs</a:t>
            </a:r>
            <a:endParaRPr lang="en-US" sz="14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ADD   R5,  R0, R1  ; x = (a+b)</a:t>
            </a: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SUB   R12, R0, R1  ; temp = (a-b)</a:t>
            </a: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MUL   R5,  R5, R12 ; x = x*temp</a:t>
            </a: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MOV   R4,  #0      ; i =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CMP   R4, R0       ; i &lt; a?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BGE   RETURN       ; no: exit loop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 {R0, R1}      ; save </a:t>
            </a: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regs</a:t>
            </a:r>
            <a:endParaRPr lang="en-US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ADD   R0, R1, R4   ; arg is b+i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BL    F2           ; call f2(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b+i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ADD   R5, R5, R0   ; x = x+f2(b+i)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  {R0, R1}      ; restore </a:t>
            </a: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regs</a:t>
            </a:r>
            <a:endParaRPr lang="en-US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ADD   R4, R4, #1   ; i++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     FOR          ; repeat loop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MOV   R0, R5       ; return x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  {R4, R5, LR}  ; restore </a:t>
            </a:r>
            <a:r>
              <a:rPr lang="en-US" sz="14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regs</a:t>
            </a:r>
            <a:endParaRPr lang="en-US" sz="14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MOV   PC, LR       ; return</a:t>
            </a:r>
          </a:p>
        </p:txBody>
      </p:sp>
      <p:sp>
        <p:nvSpPr>
          <p:cNvPr id="7" name="Rectangle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917645" y="1396610"/>
            <a:ext cx="3878905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 R0=p, R4=r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F2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 {R4}         ; save </a:t>
            </a:r>
            <a:r>
              <a:rPr lang="en-US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regs</a:t>
            </a:r>
            <a:endParaRPr lang="en-US" sz="14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ADD   R4, R0, 5   ; r = p+5</a:t>
            </a: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ADD   R0, R4, R0  ; return r+p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  {R4}         ; restore </a:t>
            </a:r>
            <a:r>
              <a:rPr lang="en-US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regs</a:t>
            </a:r>
            <a:endParaRPr lang="en-US" sz="14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MOV   PC, LR      ; return</a:t>
            </a:r>
          </a:p>
        </p:txBody>
      </p:sp>
    </p:spTree>
    <p:extLst>
      <p:ext uri="{BB962C8B-B14F-4D97-AF65-F5344CB8AC3E}">
        <p14:creationId xmlns:p14="http://schemas.microsoft.com/office/powerpoint/2010/main" val="3771414944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987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198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2000">
              <a:latin typeface="Times New Roman" pitchFamily="18" charset="0"/>
              <a:cs typeface="Arial" charset="0"/>
            </a:endParaRPr>
          </a:p>
        </p:txBody>
      </p:sp>
      <p:sp>
        <p:nvSpPr>
          <p:cNvPr id="1321989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38200" y="12954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1600"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Stack during </a:t>
            </a:r>
            <a:r>
              <a:rPr lang="en-US" sz="4400" dirty="0" err="1">
                <a:solidFill>
                  <a:schemeClr val="bg1"/>
                </a:solidFill>
              </a:rPr>
              <a:t>Nonleaf</a:t>
            </a:r>
            <a:r>
              <a:rPr lang="en-US" sz="4400" dirty="0">
                <a:solidFill>
                  <a:schemeClr val="bg1"/>
                </a:solidFill>
              </a:rPr>
              <a:t> Function</a:t>
            </a:r>
          </a:p>
        </p:txBody>
      </p:sp>
      <p:pic>
        <p:nvPicPr>
          <p:cNvPr id="257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" y="1374318"/>
            <a:ext cx="9218987" cy="351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424260" y="4987545"/>
            <a:ext cx="21709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At beginning of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f1</a:t>
            </a:r>
          </a:p>
        </p:txBody>
      </p:sp>
      <p:sp>
        <p:nvSpPr>
          <p:cNvPr id="9" name="Rectangle 8"/>
          <p:cNvSpPr/>
          <p:nvPr/>
        </p:nvSpPr>
        <p:spPr>
          <a:xfrm>
            <a:off x="3419850" y="4987545"/>
            <a:ext cx="24559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Just before calling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f2</a:t>
            </a:r>
          </a:p>
        </p:txBody>
      </p:sp>
      <p:sp>
        <p:nvSpPr>
          <p:cNvPr id="10" name="Rectangle 9"/>
          <p:cNvSpPr/>
          <p:nvPr/>
        </p:nvSpPr>
        <p:spPr>
          <a:xfrm>
            <a:off x="7029920" y="4987545"/>
            <a:ext cx="18311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After calling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f2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4247721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980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2000">
              <a:latin typeface="Times New Roman" pitchFamily="18" charset="0"/>
              <a:cs typeface="Arial" charset="0"/>
            </a:endParaRPr>
          </a:p>
        </p:txBody>
      </p:sp>
      <p:sp>
        <p:nvSpPr>
          <p:cNvPr id="1150981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50515" y="1127775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C Code</a:t>
            </a:r>
          </a:p>
          <a:p>
            <a:pPr marL="342900" indent="-342900">
              <a:spcBef>
                <a:spcPct val="20000"/>
              </a:spcBef>
            </a:pPr>
            <a:r>
              <a:rPr lang="en-US" sz="1800" dirty="0" err="1">
                <a:latin typeface="Courier New" pitchFamily="49" charset="0"/>
                <a:cs typeface="Arial" charset="0"/>
              </a:rPr>
              <a:t>int</a:t>
            </a:r>
            <a:r>
              <a:rPr lang="en-US" sz="1800" dirty="0">
                <a:latin typeface="Courier New" pitchFamily="49" charset="0"/>
                <a:cs typeface="Arial" charset="0"/>
              </a:rPr>
              <a:t> factorial(</a:t>
            </a:r>
            <a:r>
              <a:rPr lang="en-US" sz="1800" dirty="0" err="1">
                <a:latin typeface="Courier New" pitchFamily="49" charset="0"/>
                <a:cs typeface="Arial" charset="0"/>
              </a:rPr>
              <a:t>int</a:t>
            </a:r>
            <a:r>
              <a:rPr lang="en-US" sz="1800" dirty="0">
                <a:latin typeface="Courier New" pitchFamily="49" charset="0"/>
                <a:cs typeface="Arial" charset="0"/>
              </a:rPr>
              <a:t> n) {</a:t>
            </a:r>
          </a:p>
          <a:p>
            <a:pPr marL="342900" indent="-342900">
              <a:spcBef>
                <a:spcPct val="20000"/>
              </a:spcBef>
            </a:pPr>
            <a:r>
              <a:rPr lang="en-US" sz="1800" dirty="0">
                <a:latin typeface="Courier New" pitchFamily="49" charset="0"/>
                <a:cs typeface="Arial" charset="0"/>
              </a:rPr>
              <a:t>  if (n &lt;= 1)</a:t>
            </a:r>
          </a:p>
          <a:p>
            <a:pPr marL="342900" indent="-342900">
              <a:spcBef>
                <a:spcPct val="20000"/>
              </a:spcBef>
            </a:pPr>
            <a:r>
              <a:rPr lang="en-US" sz="1800" dirty="0">
                <a:latin typeface="Courier New" pitchFamily="49" charset="0"/>
                <a:cs typeface="Arial" charset="0"/>
              </a:rPr>
              <a:t>    return 1;</a:t>
            </a:r>
          </a:p>
          <a:p>
            <a:pPr marL="342900" indent="-342900">
              <a:spcBef>
                <a:spcPct val="20000"/>
              </a:spcBef>
            </a:pPr>
            <a:r>
              <a:rPr lang="en-US" sz="1800" dirty="0">
                <a:latin typeface="Courier New" pitchFamily="49" charset="0"/>
                <a:cs typeface="Arial" charset="0"/>
              </a:rPr>
              <a:t>  else</a:t>
            </a:r>
          </a:p>
          <a:p>
            <a:pPr marL="342900" indent="-342900">
              <a:spcBef>
                <a:spcPct val="20000"/>
              </a:spcBef>
            </a:pPr>
            <a:r>
              <a:rPr lang="en-US" sz="1800" dirty="0">
                <a:latin typeface="Courier New" pitchFamily="49" charset="0"/>
                <a:cs typeface="Arial" charset="0"/>
              </a:rPr>
              <a:t>    return (n * factorial(n-1));</a:t>
            </a:r>
          </a:p>
          <a:p>
            <a:pPr marL="342900" indent="-342900">
              <a:spcBef>
                <a:spcPct val="20000"/>
              </a:spcBef>
            </a:pPr>
            <a:r>
              <a:rPr lang="en-US" sz="1800" dirty="0">
                <a:latin typeface="Courier New" pitchFamily="49" charset="0"/>
                <a:cs typeface="Arial" charset="0"/>
              </a:rPr>
              <a:t>}</a:t>
            </a:r>
          </a:p>
          <a:p>
            <a:pPr marL="342900" indent="-342900" algn="just">
              <a:spcBef>
                <a:spcPct val="20000"/>
              </a:spcBef>
            </a:pPr>
            <a:endParaRPr lang="en-US" sz="1800" dirty="0">
              <a:latin typeface="Courier New" pitchFamily="49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Recursive Function Call</a:t>
            </a:r>
          </a:p>
        </p:txBody>
      </p:sp>
    </p:spTree>
    <p:extLst>
      <p:ext uri="{BB962C8B-B14F-4D97-AF65-F5344CB8AC3E}">
        <p14:creationId xmlns:p14="http://schemas.microsoft.com/office/powerpoint/2010/main" val="2081068956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00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5200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2000">
              <a:latin typeface="Times New Roman" pitchFamily="18" charset="0"/>
              <a:cs typeface="Arial" charset="0"/>
            </a:endParaRPr>
          </a:p>
        </p:txBody>
      </p:sp>
      <p:sp>
        <p:nvSpPr>
          <p:cNvPr id="1152006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49904" y="1143000"/>
            <a:ext cx="846549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  <a:latin typeface="+mj-lt"/>
              </a:rPr>
              <a:t>ARM Assembly Code</a:t>
            </a:r>
          </a:p>
          <a:p>
            <a:endParaRPr lang="en-US" sz="1600" b="1" dirty="0">
              <a:latin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Recursive Function Call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3F5A6BC-E4FB-E645-88B9-739029ADC7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1" y="1825702"/>
            <a:ext cx="7551332" cy="321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90780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00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5200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2000">
              <a:latin typeface="Times New Roman" pitchFamily="18" charset="0"/>
              <a:cs typeface="Arial" charset="0"/>
            </a:endParaRPr>
          </a:p>
        </p:txBody>
      </p:sp>
      <p:sp>
        <p:nvSpPr>
          <p:cNvPr id="1152006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49904" y="1143000"/>
            <a:ext cx="846549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  <a:latin typeface="+mj-lt"/>
              </a:rPr>
              <a:t>ARM Assembly Code</a:t>
            </a:r>
          </a:p>
          <a:p>
            <a:endParaRPr lang="en-US" sz="1600" b="1" dirty="0">
              <a:latin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Recursive Function Call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20F5E43-57E1-8240-9432-3718B59CEF99}"/>
              </a:ext>
            </a:extLst>
          </p:cNvPr>
          <p:cNvSpPr/>
          <p:nvPr/>
        </p:nvSpPr>
        <p:spPr>
          <a:xfrm>
            <a:off x="232236" y="2210306"/>
            <a:ext cx="798824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0x8500	FACTOR 	PUSH {R0, LR} 	; push n and LR on stack </a:t>
            </a:r>
          </a:p>
          <a:p>
            <a:r>
              <a:rPr lang="es-C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0x8504 		CMP R0,#1 	; R0&lt;=1? </a:t>
            </a:r>
          </a:p>
          <a:p>
            <a:r>
              <a:rPr lang="es-C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0x8508 		BGT ELSE	; yes: branch to ELSE</a:t>
            </a:r>
          </a:p>
          <a:p>
            <a:r>
              <a:rPr lang="es-C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0x850C 		MOV R0, #1	; otherwise, return 1</a:t>
            </a:r>
          </a:p>
          <a:p>
            <a:r>
              <a:rPr lang="es-C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0x8510 		ADD SP, SP, #8	; restore SP</a:t>
            </a:r>
          </a:p>
          <a:p>
            <a:r>
              <a:rPr lang="es-C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0x8514 		MOV PC, LR	; return</a:t>
            </a:r>
          </a:p>
          <a:p>
            <a:r>
              <a:rPr lang="es-C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0x8518	ELSE 	SUB R0, R0, #1 ; n=n−1</a:t>
            </a:r>
          </a:p>
          <a:p>
            <a:r>
              <a:rPr lang="es-C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0x851C 		BL FACTOR 	; recursive call</a:t>
            </a:r>
          </a:p>
          <a:p>
            <a:r>
              <a:rPr lang="es-C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0x8520 		POP {R1, LR} 	; pop n (into R1) and LR</a:t>
            </a:r>
          </a:p>
          <a:p>
            <a:r>
              <a:rPr lang="es-C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0x8524 		MUL R0, R1, R0	; R0 = n * factorial(n − 1) </a:t>
            </a:r>
          </a:p>
          <a:p>
            <a:r>
              <a:rPr lang="es-C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0x8528 		MOV PC, LR 	; return </a:t>
            </a:r>
          </a:p>
          <a:p>
            <a:endParaRPr lang="es-CL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83259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53" name="Rectangle 5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334080" y="1076946"/>
            <a:ext cx="8077200" cy="5181600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sz="3600" b="1" dirty="0">
                <a:solidFill>
                  <a:srgbClr val="0070C0"/>
                </a:solidFill>
              </a:rPr>
              <a:t>Make the common case fast</a:t>
            </a:r>
          </a:p>
          <a:p>
            <a:r>
              <a:rPr lang="en-US" sz="2800" dirty="0"/>
              <a:t>ARM is a </a:t>
            </a:r>
            <a:r>
              <a:rPr lang="en-US" sz="2800" b="1" dirty="0">
                <a:solidFill>
                  <a:srgbClr val="0070C0"/>
                </a:solidFill>
              </a:rPr>
              <a:t>Reduced Instruction Set Computer</a:t>
            </a:r>
            <a:r>
              <a:rPr lang="en-US" sz="2800" b="1" i="1" dirty="0">
                <a:solidFill>
                  <a:srgbClr val="0070C0"/>
                </a:solidFill>
              </a:rPr>
              <a:t> </a:t>
            </a:r>
            <a:r>
              <a:rPr lang="en-US" sz="2800" b="1" dirty="0">
                <a:solidFill>
                  <a:srgbClr val="0070C0"/>
                </a:solidFill>
              </a:rPr>
              <a:t>(RISC)</a:t>
            </a:r>
            <a:r>
              <a:rPr lang="en-US" sz="2800" dirty="0"/>
              <a:t>, with a small number of simple instructions</a:t>
            </a:r>
          </a:p>
          <a:p>
            <a:r>
              <a:rPr lang="en-US" sz="2800" dirty="0"/>
              <a:t>Other architectures, such as Intel’s x86, are </a:t>
            </a:r>
            <a:r>
              <a:rPr lang="en-US" sz="2800" b="1" dirty="0">
                <a:solidFill>
                  <a:srgbClr val="0070C0"/>
                </a:solidFill>
              </a:rPr>
              <a:t>Complex Instruction Set Computers (CISC)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102605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2605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408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Design Principle 2</a:t>
            </a:r>
          </a:p>
        </p:txBody>
      </p:sp>
    </p:spTree>
    <p:extLst>
      <p:ext uri="{BB962C8B-B14F-4D97-AF65-F5344CB8AC3E}">
        <p14:creationId xmlns:p14="http://schemas.microsoft.com/office/powerpoint/2010/main" val="202369668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00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5200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2000">
              <a:latin typeface="Times New Roman" pitchFamily="18" charset="0"/>
              <a:cs typeface="Arial" charset="0"/>
            </a:endParaRPr>
          </a:p>
        </p:txBody>
      </p:sp>
      <p:sp>
        <p:nvSpPr>
          <p:cNvPr id="1152006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49904" y="1143000"/>
            <a:ext cx="846549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  <a:latin typeface="+mj-lt"/>
              </a:rPr>
              <a:t>ARM Assembly Code: </a:t>
            </a:r>
            <a:r>
              <a:rPr lang="en-US" sz="3200" b="1" dirty="0" err="1">
                <a:solidFill>
                  <a:srgbClr val="0070C0"/>
                </a:solidFill>
                <a:latin typeface="+mj-lt"/>
              </a:rPr>
              <a:t>LR</a:t>
            </a:r>
            <a:r>
              <a:rPr lang="en-US" sz="3200" b="1" baseline="-25000" dirty="0" err="1">
                <a:solidFill>
                  <a:srgbClr val="0070C0"/>
                </a:solidFill>
                <a:latin typeface="+mj-lt"/>
              </a:rPr>
              <a:t>main</a:t>
            </a:r>
            <a:r>
              <a:rPr lang="en-US" sz="3200" b="1" dirty="0">
                <a:solidFill>
                  <a:srgbClr val="0070C0"/>
                </a:solidFill>
                <a:latin typeface="+mj-lt"/>
              </a:rPr>
              <a:t>, R0 (n=3). 1</a:t>
            </a:r>
            <a:r>
              <a:rPr lang="en-US" sz="3200" b="1" baseline="30000" dirty="0">
                <a:solidFill>
                  <a:srgbClr val="0070C0"/>
                </a:solidFill>
                <a:latin typeface="+mj-lt"/>
              </a:rPr>
              <a:t>st</a:t>
            </a:r>
            <a:r>
              <a:rPr lang="en-US" sz="3200" b="1" dirty="0">
                <a:solidFill>
                  <a:srgbClr val="0070C0"/>
                </a:solidFill>
                <a:latin typeface="+mj-lt"/>
              </a:rPr>
              <a:t> call</a:t>
            </a:r>
          </a:p>
          <a:p>
            <a:endParaRPr lang="en-US" sz="1600" b="1" dirty="0">
              <a:latin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Recursive Function Call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20F5E43-57E1-8240-9432-3718B59CEF99}"/>
              </a:ext>
            </a:extLst>
          </p:cNvPr>
          <p:cNvSpPr/>
          <p:nvPr/>
        </p:nvSpPr>
        <p:spPr>
          <a:xfrm>
            <a:off x="232236" y="2210306"/>
            <a:ext cx="846549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0x8500</a:t>
            </a:r>
            <a:r>
              <a:rPr lang="es-C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CL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FACTOR 	PUSH {3, LR</a:t>
            </a:r>
            <a:r>
              <a:rPr lang="es-CL" sz="1600" baseline="-25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es-CL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	; push n=3 and LR</a:t>
            </a:r>
            <a:r>
              <a:rPr lang="es-CL" sz="1600" baseline="-25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es-CL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on stack </a:t>
            </a:r>
          </a:p>
          <a:p>
            <a:r>
              <a:rPr lang="es-CL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0x8504 		CMP R0,#1 	; 3&lt;=1? -&gt; 3-1=2 -&gt; GT</a:t>
            </a:r>
          </a:p>
          <a:p>
            <a:r>
              <a:rPr lang="es-CL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0x8508 		BGT ELSE	; yes: branch to ELSE</a:t>
            </a:r>
          </a:p>
          <a:p>
            <a:r>
              <a:rPr lang="es-C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0x850C 		MOV R0, #1	; otherwise, return 1</a:t>
            </a:r>
          </a:p>
          <a:p>
            <a:r>
              <a:rPr lang="es-C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0x8510 		ADD SP, SP, #8	; restore SP</a:t>
            </a:r>
          </a:p>
          <a:p>
            <a:r>
              <a:rPr lang="es-C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0x8514 		MOV PC, LR	; return</a:t>
            </a:r>
          </a:p>
          <a:p>
            <a:r>
              <a:rPr lang="es-CL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0x8518</a:t>
            </a:r>
            <a:r>
              <a:rPr lang="es-C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CL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 	SUB R0, R0, #1 ; n = 3−1 -&gt; R0=2</a:t>
            </a:r>
          </a:p>
          <a:p>
            <a:r>
              <a:rPr lang="es-CL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0x851C 		BL FACTOR 	; recursive call -&gt; LR = 0x8520</a:t>
            </a:r>
          </a:p>
          <a:p>
            <a:r>
              <a:rPr lang="es-C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0x8520 		POP {R1, LR} 	; pop n (into R1) and LR</a:t>
            </a:r>
          </a:p>
          <a:p>
            <a:r>
              <a:rPr lang="es-C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0x8524 		MUL R0, R1, R0	; R0 = n * factorial(n − 1) </a:t>
            </a:r>
          </a:p>
          <a:p>
            <a:r>
              <a:rPr lang="es-C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0x8528 		MOV PC, LR 	; return </a:t>
            </a:r>
          </a:p>
          <a:p>
            <a:endParaRPr lang="es-CL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432052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00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5200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2000">
              <a:latin typeface="Times New Roman" pitchFamily="18" charset="0"/>
              <a:cs typeface="Arial" charset="0"/>
            </a:endParaRPr>
          </a:p>
        </p:txBody>
      </p:sp>
      <p:sp>
        <p:nvSpPr>
          <p:cNvPr id="1152006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49904" y="1143000"/>
            <a:ext cx="846549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  <a:latin typeface="+mj-lt"/>
              </a:rPr>
              <a:t>ARM Assembly Code: LR</a:t>
            </a:r>
            <a:r>
              <a:rPr lang="es-CL" sz="3200" b="1" baseline="-25000" dirty="0">
                <a:solidFill>
                  <a:srgbClr val="0070C0"/>
                </a:solidFill>
                <a:latin typeface="+mj-lt"/>
              </a:rPr>
              <a:t>(0x8520)</a:t>
            </a:r>
            <a:r>
              <a:rPr lang="en-US" sz="3200" b="1" dirty="0">
                <a:solidFill>
                  <a:srgbClr val="0070C0"/>
                </a:solidFill>
                <a:latin typeface="+mj-lt"/>
              </a:rPr>
              <a:t>, R0 (n=2). 2</a:t>
            </a:r>
            <a:r>
              <a:rPr lang="en-US" sz="3200" b="1" baseline="30000" dirty="0">
                <a:solidFill>
                  <a:srgbClr val="0070C0"/>
                </a:solidFill>
                <a:latin typeface="+mj-lt"/>
              </a:rPr>
              <a:t>nd</a:t>
            </a:r>
            <a:r>
              <a:rPr lang="en-US" sz="3200" b="1" dirty="0">
                <a:solidFill>
                  <a:srgbClr val="0070C0"/>
                </a:solidFill>
                <a:latin typeface="+mj-lt"/>
              </a:rPr>
              <a:t> call</a:t>
            </a:r>
          </a:p>
          <a:p>
            <a:endParaRPr lang="en-US" sz="1600" b="1" dirty="0">
              <a:latin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Recursive Function Call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20F5E43-57E1-8240-9432-3718B59CEF99}"/>
              </a:ext>
            </a:extLst>
          </p:cNvPr>
          <p:cNvSpPr/>
          <p:nvPr/>
        </p:nvSpPr>
        <p:spPr>
          <a:xfrm>
            <a:off x="232235" y="2210306"/>
            <a:ext cx="868194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0x8500	FACTOR 	PUSH {2, LR</a:t>
            </a:r>
            <a:r>
              <a:rPr lang="es-CL" sz="1600" baseline="-25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(0x8520)</a:t>
            </a:r>
            <a:r>
              <a:rPr lang="es-CL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 push n=2 and LR</a:t>
            </a:r>
            <a:r>
              <a:rPr lang="es-CL" sz="1600" baseline="-25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(0x8520)</a:t>
            </a:r>
            <a:r>
              <a:rPr lang="es-CL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stack </a:t>
            </a:r>
          </a:p>
          <a:p>
            <a:r>
              <a:rPr lang="es-CL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0x8504 		CMP R0,#1 	; 2&lt;=1? -&gt; 2-1=1 -&gt; GT</a:t>
            </a:r>
          </a:p>
          <a:p>
            <a:r>
              <a:rPr lang="es-CL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0x8508 		BGT ELSE	; yes: branch to ELSE</a:t>
            </a:r>
          </a:p>
          <a:p>
            <a:r>
              <a:rPr lang="es-C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0x850C 		MOV R0, #1	; otherwise, return 1</a:t>
            </a:r>
          </a:p>
          <a:p>
            <a:r>
              <a:rPr lang="es-C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0x8510 		ADD SP, SP, #8	; restore SP</a:t>
            </a:r>
          </a:p>
          <a:p>
            <a:r>
              <a:rPr lang="es-C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0x8514 		MOV PC, LR	; return</a:t>
            </a:r>
          </a:p>
          <a:p>
            <a:r>
              <a:rPr lang="es-CL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0x8518	ELSE 	SUB R0, R0, #1 ; n = 2−1 -&gt; R0=1 </a:t>
            </a:r>
          </a:p>
          <a:p>
            <a:r>
              <a:rPr lang="es-CL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0x851C 		BL FACTOR 	; recursive call -&gt; LR = 0x8520</a:t>
            </a:r>
          </a:p>
          <a:p>
            <a:r>
              <a:rPr lang="es-C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0x8520 		POP {R1, LR} 	; pop n (into R1) and LR</a:t>
            </a:r>
          </a:p>
          <a:p>
            <a:r>
              <a:rPr lang="es-C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0x8524 		MUL R0, R1, R0	; R0 = n * factorial(n − 1) </a:t>
            </a:r>
          </a:p>
          <a:p>
            <a:r>
              <a:rPr lang="es-C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0x8528 		MOV PC, LR 	; return </a:t>
            </a:r>
          </a:p>
          <a:p>
            <a:endParaRPr lang="es-CL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683039"/>
      </p:ext>
    </p:extLst>
  </p:cSld>
  <p:clrMapOvr>
    <a:masterClrMapping/>
  </p:clrMapOvr>
  <p:transition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00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5200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2000">
              <a:latin typeface="Times New Roman" pitchFamily="18" charset="0"/>
              <a:cs typeface="Arial" charset="0"/>
            </a:endParaRPr>
          </a:p>
        </p:txBody>
      </p:sp>
      <p:sp>
        <p:nvSpPr>
          <p:cNvPr id="1152006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49904" y="1143000"/>
            <a:ext cx="846549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  <a:latin typeface="+mj-lt"/>
              </a:rPr>
              <a:t>ARM Assembly Code: LR</a:t>
            </a:r>
            <a:r>
              <a:rPr lang="es-CL" sz="3200" b="1" baseline="-25000" dirty="0">
                <a:solidFill>
                  <a:srgbClr val="0070C0"/>
                </a:solidFill>
                <a:latin typeface="+mj-lt"/>
              </a:rPr>
              <a:t>(0x8520)</a:t>
            </a:r>
            <a:r>
              <a:rPr lang="en-US" sz="3200" b="1" dirty="0">
                <a:solidFill>
                  <a:srgbClr val="0070C0"/>
                </a:solidFill>
                <a:latin typeface="+mj-lt"/>
              </a:rPr>
              <a:t>, R0 (n=1). 3</a:t>
            </a:r>
            <a:r>
              <a:rPr lang="en-US" sz="3200" b="1" baseline="30000" dirty="0">
                <a:solidFill>
                  <a:srgbClr val="0070C0"/>
                </a:solidFill>
                <a:latin typeface="+mj-lt"/>
              </a:rPr>
              <a:t>rd</a:t>
            </a:r>
            <a:r>
              <a:rPr lang="en-US" sz="3200" b="1" dirty="0">
                <a:solidFill>
                  <a:srgbClr val="0070C0"/>
                </a:solidFill>
                <a:latin typeface="+mj-lt"/>
              </a:rPr>
              <a:t> call</a:t>
            </a:r>
          </a:p>
          <a:p>
            <a:endParaRPr lang="en-US" sz="1600" b="1" dirty="0">
              <a:latin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Recursive Function Call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20F5E43-57E1-8240-9432-3718B59CEF99}"/>
              </a:ext>
            </a:extLst>
          </p:cNvPr>
          <p:cNvSpPr/>
          <p:nvPr/>
        </p:nvSpPr>
        <p:spPr>
          <a:xfrm>
            <a:off x="232235" y="2210306"/>
            <a:ext cx="868194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0x8500	FACTOR 	PUSH {1, LR</a:t>
            </a:r>
            <a:r>
              <a:rPr lang="es-CL" sz="1600" baseline="-25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(0x8520)</a:t>
            </a:r>
            <a:r>
              <a:rPr lang="es-CL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 push n=1 and LR</a:t>
            </a:r>
            <a:r>
              <a:rPr lang="es-CL" sz="1600" baseline="-25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(0x8520)</a:t>
            </a:r>
            <a:r>
              <a:rPr lang="es-CL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stack </a:t>
            </a:r>
          </a:p>
          <a:p>
            <a:r>
              <a:rPr lang="es-CL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0x8504 		CMP R0,#1 	; 1&lt;=1? -&gt; 1-1=0 -&gt; not GT</a:t>
            </a:r>
          </a:p>
          <a:p>
            <a:r>
              <a:rPr lang="es-CL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0x8508 		BGT ELSE	; no: continue with next instruction</a:t>
            </a:r>
          </a:p>
          <a:p>
            <a:r>
              <a:rPr lang="es-CL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0x850C 		MOV R0, #1	; otherwise, return R0=1 (n=1)</a:t>
            </a:r>
          </a:p>
          <a:p>
            <a:r>
              <a:rPr lang="es-CL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0x8510 		ADD SP, SP, #8	; restore SP (delete PUSH {1, LR</a:t>
            </a:r>
            <a:r>
              <a:rPr lang="es-CL" sz="1600" baseline="-25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(0x8520)</a:t>
            </a:r>
            <a:r>
              <a:rPr lang="es-CL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r>
              <a:rPr lang="es-CL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0x8514 		MOV PC, LR	; return to PC=LR</a:t>
            </a:r>
            <a:r>
              <a:rPr lang="es-CL" sz="1600" baseline="-25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(0x8520)</a:t>
            </a:r>
            <a:r>
              <a:rPr lang="es-CL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s-C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0x8518	ELSE 	SUB R0, R0, #1 ; n = 2−1 -&gt; R0=1 </a:t>
            </a:r>
          </a:p>
          <a:p>
            <a:r>
              <a:rPr lang="es-C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0x851C 		BL FACTOR 	; recursive call -&gt; LR = 0x8520</a:t>
            </a:r>
          </a:p>
          <a:p>
            <a:r>
              <a:rPr lang="es-C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0x8520 		POP {R1, LR} 	; pop n (into R1) and LR</a:t>
            </a:r>
          </a:p>
          <a:p>
            <a:r>
              <a:rPr lang="es-C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0x8524 		MUL R0, R1, R0	; R0 = n * factorial(n − 1) </a:t>
            </a:r>
          </a:p>
          <a:p>
            <a:r>
              <a:rPr lang="es-C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0x8528 		MOV PC, LR 	; return </a:t>
            </a:r>
          </a:p>
          <a:p>
            <a:endParaRPr lang="es-CL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43784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00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5200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2000">
              <a:latin typeface="Times New Roman" pitchFamily="18" charset="0"/>
              <a:cs typeface="Arial" charset="0"/>
            </a:endParaRPr>
          </a:p>
        </p:txBody>
      </p:sp>
      <p:sp>
        <p:nvSpPr>
          <p:cNvPr id="1152006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49904" y="1143000"/>
            <a:ext cx="846549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  <a:latin typeface="+mj-lt"/>
              </a:rPr>
              <a:t>ARM Assembly Code: 1</a:t>
            </a:r>
            <a:r>
              <a:rPr lang="en-US" sz="3200" b="1" baseline="30000" dirty="0">
                <a:solidFill>
                  <a:srgbClr val="0070C0"/>
                </a:solidFill>
                <a:latin typeface="+mj-lt"/>
              </a:rPr>
              <a:t>st</a:t>
            </a:r>
            <a:r>
              <a:rPr lang="en-US" sz="3200" b="1" dirty="0">
                <a:solidFill>
                  <a:srgbClr val="0070C0"/>
                </a:solidFill>
                <a:latin typeface="+mj-lt"/>
              </a:rPr>
              <a:t> return</a:t>
            </a:r>
          </a:p>
          <a:p>
            <a:endParaRPr lang="en-US" sz="1600" b="1" dirty="0">
              <a:latin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Recursive Function Call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20F5E43-57E1-8240-9432-3718B59CEF99}"/>
              </a:ext>
            </a:extLst>
          </p:cNvPr>
          <p:cNvSpPr/>
          <p:nvPr/>
        </p:nvSpPr>
        <p:spPr>
          <a:xfrm>
            <a:off x="232235" y="2210306"/>
            <a:ext cx="868194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0x8500	FACTOR 	PUSH {1, LR</a:t>
            </a:r>
            <a:r>
              <a:rPr lang="es-CL" sz="16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(0x8520)</a:t>
            </a:r>
            <a:r>
              <a:rPr lang="es-C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}; push n=1 and LR</a:t>
            </a:r>
            <a:r>
              <a:rPr lang="es-CL" sz="16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(0x8520)</a:t>
            </a:r>
            <a:r>
              <a:rPr lang="es-C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stack </a:t>
            </a:r>
          </a:p>
          <a:p>
            <a:r>
              <a:rPr lang="es-C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0x8504 		CMP R0,#1 	; 1&lt;=1? -&gt; 1-1=0 -&gt; not GT</a:t>
            </a:r>
          </a:p>
          <a:p>
            <a:r>
              <a:rPr lang="es-C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0x8508 		BGT ELSE	; no: continue with next instruction</a:t>
            </a:r>
          </a:p>
          <a:p>
            <a:r>
              <a:rPr lang="es-C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0x850C 		MOV R0, #1	; otherwise, return R0=1 (n=1)</a:t>
            </a:r>
          </a:p>
          <a:p>
            <a:r>
              <a:rPr lang="es-C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0x8510 		ADD SP, SP, #8	; restore SP (delete PUSH {1, LR</a:t>
            </a:r>
            <a:r>
              <a:rPr lang="es-CL" sz="16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(0x8520)</a:t>
            </a:r>
            <a:r>
              <a:rPr lang="es-C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r>
              <a:rPr lang="es-C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0x8514 		MOV PC, LR	; return to PC=LR</a:t>
            </a:r>
            <a:r>
              <a:rPr lang="es-CL" sz="16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(0x8520)</a:t>
            </a:r>
            <a:r>
              <a:rPr lang="es-C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s-C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0x8518	ELSE 	SUB R0, R0, #1 ; n = 2−1 -&gt; R0=1 </a:t>
            </a:r>
          </a:p>
          <a:p>
            <a:r>
              <a:rPr lang="es-C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0x851C 		BL FACTOR 	; recursive call -&gt; LR = 0x8520</a:t>
            </a:r>
          </a:p>
          <a:p>
            <a:r>
              <a:rPr lang="es-CL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0x8520 		POP {R1, LR} 	; pop R1=2 (n) and LR=0x8520</a:t>
            </a:r>
          </a:p>
          <a:p>
            <a:r>
              <a:rPr lang="es-CL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0x8524 		MUL R0, R1, R0	; R0 = 2 * 1 = 2</a:t>
            </a:r>
          </a:p>
          <a:p>
            <a:r>
              <a:rPr lang="es-CL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0x8528 		MOV PC, LR 	; return to PC=LR</a:t>
            </a:r>
            <a:r>
              <a:rPr lang="es-CL" sz="1600" baseline="-25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(0x8520)</a:t>
            </a:r>
            <a:r>
              <a:rPr lang="es-CL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29123359"/>
      </p:ext>
    </p:extLst>
  </p:cSld>
  <p:clrMapOvr>
    <a:masterClrMapping/>
  </p:clrMapOvr>
  <p:transition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00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5200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2000">
              <a:latin typeface="Times New Roman" pitchFamily="18" charset="0"/>
              <a:cs typeface="Arial" charset="0"/>
            </a:endParaRPr>
          </a:p>
        </p:txBody>
      </p:sp>
      <p:sp>
        <p:nvSpPr>
          <p:cNvPr id="1152006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49904" y="1143000"/>
            <a:ext cx="846549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  <a:latin typeface="+mj-lt"/>
              </a:rPr>
              <a:t>ARM Assembly Code: 2</a:t>
            </a:r>
            <a:r>
              <a:rPr lang="en-US" sz="3200" b="1" baseline="30000" dirty="0">
                <a:solidFill>
                  <a:srgbClr val="0070C0"/>
                </a:solidFill>
                <a:latin typeface="+mj-lt"/>
              </a:rPr>
              <a:t>nd</a:t>
            </a:r>
            <a:r>
              <a:rPr lang="en-US" sz="3200" b="1" dirty="0">
                <a:solidFill>
                  <a:srgbClr val="0070C0"/>
                </a:solidFill>
                <a:latin typeface="+mj-lt"/>
              </a:rPr>
              <a:t> return</a:t>
            </a:r>
          </a:p>
          <a:p>
            <a:endParaRPr lang="en-US" sz="1600" b="1" dirty="0">
              <a:latin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Recursive Function Call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20F5E43-57E1-8240-9432-3718B59CEF99}"/>
              </a:ext>
            </a:extLst>
          </p:cNvPr>
          <p:cNvSpPr/>
          <p:nvPr/>
        </p:nvSpPr>
        <p:spPr>
          <a:xfrm>
            <a:off x="232235" y="2210306"/>
            <a:ext cx="868194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0x8500	FACTOR 	PUSH {1, LR</a:t>
            </a:r>
            <a:r>
              <a:rPr lang="es-CL" sz="16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(0x8520)</a:t>
            </a:r>
            <a:r>
              <a:rPr lang="es-C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}; push n=1 and LR</a:t>
            </a:r>
            <a:r>
              <a:rPr lang="es-CL" sz="16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(0x8520)</a:t>
            </a:r>
            <a:r>
              <a:rPr lang="es-C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stack </a:t>
            </a:r>
          </a:p>
          <a:p>
            <a:r>
              <a:rPr lang="es-C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0x8504 		CMP R0,#1 	; 1&lt;=1? -&gt; 1-1=0 -&gt; not GT</a:t>
            </a:r>
          </a:p>
          <a:p>
            <a:r>
              <a:rPr lang="es-C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0x8508 		BGT ELSE	; no: continue with next instruction</a:t>
            </a:r>
          </a:p>
          <a:p>
            <a:r>
              <a:rPr lang="es-C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0x850C 		MOV R0, #1	; otherwise, return R0=1 (n=1)</a:t>
            </a:r>
          </a:p>
          <a:p>
            <a:r>
              <a:rPr lang="es-C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0x8510 		ADD SP, SP, #8	; restore SP (delete PUSH {1, LR</a:t>
            </a:r>
            <a:r>
              <a:rPr lang="es-CL" sz="16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(0x8520)</a:t>
            </a:r>
            <a:r>
              <a:rPr lang="es-C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r>
              <a:rPr lang="es-C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0x8514 		MOV PC, LR	; return to PC=LR</a:t>
            </a:r>
            <a:r>
              <a:rPr lang="es-CL" sz="16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(0x8520)</a:t>
            </a:r>
            <a:r>
              <a:rPr lang="es-C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s-C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0x8518	ELSE 	SUB R0, R0, #1 ; n = 2−1 -&gt; R0=1 </a:t>
            </a:r>
          </a:p>
          <a:p>
            <a:r>
              <a:rPr lang="es-C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0x851C 		BL FACTOR 	; recursive call -&gt; LR = 0x8520</a:t>
            </a:r>
          </a:p>
          <a:p>
            <a:r>
              <a:rPr lang="es-CL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0x8520 		POP {R1, LR} 	; pop R1=3 (n) and LR=main</a:t>
            </a:r>
          </a:p>
          <a:p>
            <a:r>
              <a:rPr lang="es-CL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0x8524 		MUL R0, R1, R0	; R0 = 3 * 2 = 6</a:t>
            </a:r>
          </a:p>
          <a:p>
            <a:r>
              <a:rPr lang="es-CL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0x8528 		MOV PC, LR 	; return to PC=LR</a:t>
            </a:r>
            <a:r>
              <a:rPr lang="es-CL" sz="1600" baseline="-25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es-CL" sz="16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958433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267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6326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2000">
              <a:latin typeface="Times New Roman" pitchFamily="18" charset="0"/>
              <a:cs typeface="Arial" charset="0"/>
            </a:endParaRPr>
          </a:p>
        </p:txBody>
      </p:sp>
      <p:sp>
        <p:nvSpPr>
          <p:cNvPr id="1163269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38200" y="12954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1600">
              <a:latin typeface="Times New Roman" pitchFamily="18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61930" y="4926795"/>
            <a:ext cx="1238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Before call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50280" y="4903108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During call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53845" y="4926795"/>
            <a:ext cx="11102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After call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Stack during Recursive Call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8AD6FC8-B4FC-F64B-85E1-78069A950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79" y="1561873"/>
            <a:ext cx="8795753" cy="317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21953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035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385854" y="938502"/>
            <a:ext cx="8487505" cy="4525963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rgbClr val="0070C0"/>
                </a:solidFill>
              </a:rPr>
              <a:t>Caller</a:t>
            </a:r>
          </a:p>
          <a:p>
            <a:pPr lvl="1">
              <a:spcBef>
                <a:spcPts val="0"/>
              </a:spcBef>
            </a:pPr>
            <a:r>
              <a:rPr lang="en-US" sz="2400" dirty="0"/>
              <a:t>Puts arguments in </a:t>
            </a:r>
            <a:r>
              <a:rPr lang="en-US" sz="2400" dirty="0">
                <a:latin typeface="Courier10 BT" pitchFamily="49" charset="0"/>
              </a:rPr>
              <a:t>R0-R3</a:t>
            </a:r>
          </a:p>
          <a:p>
            <a:pPr lvl="1">
              <a:spcBef>
                <a:spcPts val="0"/>
              </a:spcBef>
            </a:pPr>
            <a:r>
              <a:rPr lang="en-US" sz="2400" dirty="0"/>
              <a:t>Saves any needed registers (</a:t>
            </a:r>
            <a:r>
              <a:rPr lang="en-US" sz="2400" dirty="0">
                <a:latin typeface="Courier10 BT" pitchFamily="49" charset="0"/>
              </a:rPr>
              <a:t>LR</a:t>
            </a:r>
            <a:r>
              <a:rPr lang="en-US" sz="2400" dirty="0"/>
              <a:t>, maybe </a:t>
            </a:r>
            <a:r>
              <a:rPr lang="en-US" sz="2400" dirty="0">
                <a:latin typeface="Courier10 BT" pitchFamily="49" charset="0"/>
              </a:rPr>
              <a:t>R0-R3, R8-R12</a:t>
            </a:r>
            <a:r>
              <a:rPr lang="en-US" sz="2400" dirty="0"/>
              <a:t>)</a:t>
            </a:r>
          </a:p>
          <a:p>
            <a:pPr lvl="1">
              <a:spcBef>
                <a:spcPts val="0"/>
              </a:spcBef>
            </a:pPr>
            <a:r>
              <a:rPr lang="en-US" sz="2400" dirty="0"/>
              <a:t>Calls function: </a:t>
            </a:r>
            <a:r>
              <a:rPr lang="en-US" sz="2400" dirty="0">
                <a:latin typeface="Courier10 BT" pitchFamily="49" charset="0"/>
              </a:rPr>
              <a:t>BL CALLEE</a:t>
            </a:r>
          </a:p>
          <a:p>
            <a:pPr lvl="1">
              <a:spcBef>
                <a:spcPts val="0"/>
              </a:spcBef>
            </a:pPr>
            <a:r>
              <a:rPr lang="en-US" sz="2400" dirty="0"/>
              <a:t>Restores registers</a:t>
            </a:r>
          </a:p>
          <a:p>
            <a:pPr lvl="1">
              <a:spcBef>
                <a:spcPts val="0"/>
              </a:spcBef>
            </a:pPr>
            <a:r>
              <a:rPr lang="en-US" sz="2400" dirty="0"/>
              <a:t>Looks for result in </a:t>
            </a:r>
            <a:r>
              <a:rPr lang="en-US" sz="2400" dirty="0">
                <a:latin typeface="Courier10 BT" pitchFamily="49" charset="0"/>
              </a:rPr>
              <a:t>R0</a:t>
            </a:r>
          </a:p>
          <a:p>
            <a:r>
              <a:rPr lang="en-US" sz="3000" b="1" dirty="0" err="1">
                <a:solidFill>
                  <a:srgbClr val="0070C0"/>
                </a:solidFill>
              </a:rPr>
              <a:t>Callee</a:t>
            </a:r>
            <a:endParaRPr lang="en-US" sz="3000" b="1" dirty="0">
              <a:solidFill>
                <a:srgbClr val="0070C0"/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sz="2400" dirty="0"/>
              <a:t>Saves registers that might be disturbed </a:t>
            </a:r>
            <a:r>
              <a:rPr lang="en-US" sz="2400" dirty="0">
                <a:latin typeface="Courier10 BT" pitchFamily="49" charset="0"/>
              </a:rPr>
              <a:t>(R4-R7</a:t>
            </a:r>
            <a:r>
              <a:rPr lang="en-US" sz="2400" dirty="0"/>
              <a:t>)</a:t>
            </a:r>
          </a:p>
          <a:p>
            <a:pPr lvl="1">
              <a:spcBef>
                <a:spcPts val="0"/>
              </a:spcBef>
            </a:pPr>
            <a:r>
              <a:rPr lang="en-US" sz="2400" dirty="0"/>
              <a:t>Performs function</a:t>
            </a:r>
          </a:p>
          <a:p>
            <a:pPr lvl="1">
              <a:spcBef>
                <a:spcPts val="0"/>
              </a:spcBef>
            </a:pPr>
            <a:r>
              <a:rPr lang="en-US" sz="2400" dirty="0"/>
              <a:t>Puts result in </a:t>
            </a:r>
            <a:r>
              <a:rPr lang="en-US" sz="2400" dirty="0">
                <a:latin typeface="Courier10 BT" pitchFamily="49" charset="0"/>
              </a:rPr>
              <a:t>R0</a:t>
            </a:r>
          </a:p>
          <a:p>
            <a:pPr lvl="1">
              <a:spcBef>
                <a:spcPts val="0"/>
              </a:spcBef>
            </a:pPr>
            <a:r>
              <a:rPr lang="en-US" sz="2400" dirty="0"/>
              <a:t>Restores registers</a:t>
            </a:r>
          </a:p>
          <a:p>
            <a:pPr lvl="1">
              <a:spcBef>
                <a:spcPts val="0"/>
              </a:spcBef>
            </a:pPr>
            <a:r>
              <a:rPr lang="en-US" sz="2400" dirty="0"/>
              <a:t>Returns: </a:t>
            </a:r>
            <a:r>
              <a:rPr lang="en-US" sz="2400" dirty="0">
                <a:latin typeface="Courier10 BT" pitchFamily="49" charset="0"/>
              </a:rPr>
              <a:t>MOV PC, LR</a:t>
            </a:r>
          </a:p>
          <a:p>
            <a:pPr lvl="1">
              <a:spcBef>
                <a:spcPts val="0"/>
              </a:spcBef>
            </a:pPr>
            <a:endParaRPr lang="en-US" sz="3200" dirty="0">
              <a:latin typeface="Courier10 BT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Function Call Summary</a:t>
            </a:r>
          </a:p>
        </p:txBody>
      </p:sp>
    </p:spTree>
    <p:extLst>
      <p:ext uri="{BB962C8B-B14F-4D97-AF65-F5344CB8AC3E}">
        <p14:creationId xmlns:p14="http://schemas.microsoft.com/office/powerpoint/2010/main" val="211464778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21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3322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How to Encode Instructions?</a:t>
            </a:r>
          </a:p>
        </p:txBody>
      </p:sp>
      <p:sp>
        <p:nvSpPr>
          <p:cNvPr id="7" name="Rectangle 5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424260" y="1143000"/>
            <a:ext cx="8077200" cy="518160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13716093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21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3322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How to Encode Instructions?</a:t>
            </a:r>
          </a:p>
        </p:txBody>
      </p:sp>
      <p:sp>
        <p:nvSpPr>
          <p:cNvPr id="7" name="Rectangle 5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424260" y="1143000"/>
            <a:ext cx="8077200" cy="518160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Design Principle 1: Regularity supports design simplicity</a:t>
            </a:r>
          </a:p>
          <a:p>
            <a:pPr lvl="1"/>
            <a:r>
              <a:rPr lang="en-US" dirty="0"/>
              <a:t>32-bit data, 32-bit instructions</a:t>
            </a:r>
          </a:p>
          <a:p>
            <a:pPr lvl="1"/>
            <a:r>
              <a:rPr lang="en-US" dirty="0"/>
              <a:t>For design simplicity, would prefer a single instruction format but…</a:t>
            </a:r>
          </a:p>
          <a:p>
            <a:pPr>
              <a:buFontTx/>
              <a:buNone/>
            </a:pPr>
            <a:endParaRPr lang="en-US" sz="1800" dirty="0"/>
          </a:p>
          <a:p>
            <a:endParaRPr lang="en-US" sz="2400" dirty="0"/>
          </a:p>
          <a:p>
            <a:pPr>
              <a:buFontTx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99948847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21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3322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How to Encode Instructions?</a:t>
            </a:r>
          </a:p>
        </p:txBody>
      </p:sp>
      <p:sp>
        <p:nvSpPr>
          <p:cNvPr id="7" name="Rectangle 5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424260" y="1143000"/>
            <a:ext cx="8077200" cy="518160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Design Principle 1: Regularity supports design simplicity</a:t>
            </a:r>
          </a:p>
          <a:p>
            <a:pPr lvl="1"/>
            <a:r>
              <a:rPr lang="en-US" dirty="0"/>
              <a:t>32-bit data, 32-bit instructions</a:t>
            </a:r>
          </a:p>
          <a:p>
            <a:pPr lvl="1"/>
            <a:r>
              <a:rPr lang="en-US" dirty="0"/>
              <a:t>For design simplicity, would prefer a single instruction format but…</a:t>
            </a:r>
          </a:p>
          <a:p>
            <a:pPr lvl="1"/>
            <a:r>
              <a:rPr lang="en-US" dirty="0"/>
              <a:t>Instructions have different needs</a:t>
            </a:r>
          </a:p>
          <a:p>
            <a:pPr>
              <a:buFontTx/>
              <a:buNone/>
            </a:pPr>
            <a:endParaRPr lang="en-US" sz="1800" dirty="0"/>
          </a:p>
          <a:p>
            <a:endParaRPr lang="en-US" sz="2400" dirty="0"/>
          </a:p>
          <a:p>
            <a:pPr>
              <a:buFontTx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77357066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07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2707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27079" name="Rectangle 7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24260" y="12192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latin typeface="+mj-lt"/>
                <a:cs typeface="Arial" charset="0"/>
              </a:rPr>
              <a:t>Physical location in computer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3200" dirty="0">
                <a:latin typeface="+mj-lt"/>
                <a:cs typeface="Arial" charset="0"/>
              </a:rPr>
              <a:t>Registers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3200" dirty="0">
                <a:latin typeface="+mj-lt"/>
                <a:cs typeface="Arial" charset="0"/>
              </a:rPr>
              <a:t>Constants (also called </a:t>
            </a:r>
            <a:r>
              <a:rPr lang="en-US" sz="3200" i="1" dirty="0" err="1">
                <a:latin typeface="+mj-lt"/>
                <a:cs typeface="Arial" charset="0"/>
              </a:rPr>
              <a:t>immediates</a:t>
            </a:r>
            <a:r>
              <a:rPr lang="en-US" sz="3200" dirty="0">
                <a:latin typeface="+mj-lt"/>
                <a:cs typeface="Arial" charset="0"/>
              </a:rPr>
              <a:t>)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3200" dirty="0">
                <a:latin typeface="+mj-lt"/>
                <a:cs typeface="Arial" charset="0"/>
              </a:rPr>
              <a:t>Memory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408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Operand Location</a:t>
            </a:r>
          </a:p>
        </p:txBody>
      </p:sp>
    </p:spTree>
    <p:extLst>
      <p:ext uri="{BB962C8B-B14F-4D97-AF65-F5344CB8AC3E}">
        <p14:creationId xmlns:p14="http://schemas.microsoft.com/office/powerpoint/2010/main" val="2610186126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221" name="Rectangle 5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424260" y="1143000"/>
            <a:ext cx="8077200" cy="5181600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>
                <a:solidFill>
                  <a:srgbClr val="0070C0"/>
                </a:solidFill>
              </a:rPr>
              <a:t>Good design demands good compromises</a:t>
            </a:r>
          </a:p>
          <a:p>
            <a:r>
              <a:rPr lang="en-US" dirty="0"/>
              <a:t>Multiple instruction formats allow flexibility</a:t>
            </a:r>
          </a:p>
          <a:p>
            <a:pPr lvl="1">
              <a:buFontTx/>
              <a:buChar char="-"/>
            </a:pPr>
            <a:r>
              <a:rPr lang="en-US" sz="2600" dirty="0">
                <a:latin typeface="Courier New" pitchFamily="49" charset="0"/>
              </a:rPr>
              <a:t>ADD</a:t>
            </a:r>
            <a:r>
              <a:rPr lang="en-US" sz="2600" dirty="0"/>
              <a:t>, </a:t>
            </a:r>
            <a:r>
              <a:rPr lang="en-US" sz="2600" dirty="0">
                <a:latin typeface="Courier New" pitchFamily="49" charset="0"/>
              </a:rPr>
              <a:t>SUB</a:t>
            </a:r>
            <a:r>
              <a:rPr lang="en-US" sz="2600" dirty="0"/>
              <a:t>:  use 3 register operands</a:t>
            </a:r>
          </a:p>
          <a:p>
            <a:pPr lvl="1">
              <a:buFontTx/>
              <a:buChar char="-"/>
            </a:pPr>
            <a:r>
              <a:rPr lang="en-US" sz="2600" dirty="0">
                <a:latin typeface="Courier New" pitchFamily="49" charset="0"/>
              </a:rPr>
              <a:t>LDR</a:t>
            </a:r>
            <a:r>
              <a:rPr lang="en-US" sz="2600" dirty="0"/>
              <a:t>, </a:t>
            </a:r>
            <a:r>
              <a:rPr lang="en-US" sz="2600" dirty="0">
                <a:latin typeface="Courier New" pitchFamily="49" charset="0"/>
              </a:rPr>
              <a:t>STR</a:t>
            </a:r>
            <a:r>
              <a:rPr lang="en-US" sz="2600" dirty="0"/>
              <a:t>:  use 2 register operands and a constant</a:t>
            </a:r>
          </a:p>
          <a:p>
            <a:r>
              <a:rPr lang="en-US" dirty="0"/>
              <a:t>Number of instruction formats kept small</a:t>
            </a:r>
          </a:p>
          <a:p>
            <a:pPr lvl="1">
              <a:buFontTx/>
              <a:buChar char="-"/>
            </a:pPr>
            <a:r>
              <a:rPr lang="en-US" sz="3200" dirty="0"/>
              <a:t>to adhere to design principles 1 and 3 (</a:t>
            </a:r>
            <a:r>
              <a:rPr lang="en-US" sz="3200" dirty="0">
                <a:solidFill>
                  <a:srgbClr val="0070C0"/>
                </a:solidFill>
              </a:rPr>
              <a:t>regularity supports design simplicity </a:t>
            </a:r>
            <a:r>
              <a:rPr lang="en-US" sz="3200" dirty="0"/>
              <a:t>and </a:t>
            </a:r>
            <a:r>
              <a:rPr lang="en-US" sz="3200" dirty="0">
                <a:solidFill>
                  <a:srgbClr val="0070C0"/>
                </a:solidFill>
              </a:rPr>
              <a:t>smaller is faster</a:t>
            </a:r>
            <a:r>
              <a:rPr lang="en-US" sz="3200" dirty="0"/>
              <a:t>)</a:t>
            </a:r>
          </a:p>
          <a:p>
            <a:pPr>
              <a:buFontTx/>
              <a:buNone/>
            </a:pPr>
            <a:endParaRPr lang="en-US" sz="2400" dirty="0"/>
          </a:p>
          <a:p>
            <a:pPr>
              <a:buFontTx/>
              <a:buNone/>
            </a:pPr>
            <a:endParaRPr lang="en-US" sz="1800" dirty="0"/>
          </a:p>
          <a:p>
            <a:endParaRPr lang="en-US" sz="2400" dirty="0"/>
          </a:p>
          <a:p>
            <a:pPr>
              <a:buFontTx/>
              <a:buNone/>
            </a:pPr>
            <a:endParaRPr lang="en-US" sz="1800" dirty="0"/>
          </a:p>
        </p:txBody>
      </p:sp>
      <p:sp>
        <p:nvSpPr>
          <p:cNvPr id="103321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3322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Design Principle 4</a:t>
            </a:r>
          </a:p>
        </p:txBody>
      </p:sp>
    </p:spTree>
    <p:extLst>
      <p:ext uri="{BB962C8B-B14F-4D97-AF65-F5344CB8AC3E}">
        <p14:creationId xmlns:p14="http://schemas.microsoft.com/office/powerpoint/2010/main" val="1949557279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269" name="Rectangle 5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408449" y="1009485"/>
            <a:ext cx="8196075" cy="5181600"/>
          </a:xfrm>
        </p:spPr>
        <p:txBody>
          <a:bodyPr>
            <a:noAutofit/>
          </a:bodyPr>
          <a:lstStyle/>
          <a:p>
            <a:r>
              <a:rPr lang="en-US" b="1" dirty="0"/>
              <a:t>Binary representation of instructions</a:t>
            </a:r>
          </a:p>
          <a:p>
            <a:r>
              <a:rPr lang="en-US" dirty="0"/>
              <a:t>Computers only understand </a:t>
            </a:r>
            <a:r>
              <a:rPr lang="en-US" b="1" dirty="0"/>
              <a:t>1’s and 0’s</a:t>
            </a:r>
          </a:p>
          <a:p>
            <a:r>
              <a:rPr lang="en-US" b="1" dirty="0"/>
              <a:t>32-bit instructions </a:t>
            </a:r>
          </a:p>
          <a:p>
            <a:pPr lvl="1"/>
            <a:r>
              <a:rPr lang="en-US" sz="2600" dirty="0"/>
              <a:t>Simplicity favors regularity: 32-bit data &amp; instructions</a:t>
            </a:r>
          </a:p>
          <a:p>
            <a:r>
              <a:rPr lang="en-US" b="1" dirty="0"/>
              <a:t>3 instruction formats:</a:t>
            </a:r>
          </a:p>
          <a:p>
            <a:pPr lvl="1"/>
            <a:r>
              <a:rPr lang="en-US" sz="2600" dirty="0"/>
              <a:t>Data-processing</a:t>
            </a:r>
          </a:p>
          <a:p>
            <a:pPr lvl="1"/>
            <a:r>
              <a:rPr lang="en-US" sz="2600" dirty="0"/>
              <a:t>Memory</a:t>
            </a:r>
          </a:p>
          <a:p>
            <a:pPr lvl="1"/>
            <a:r>
              <a:rPr lang="en-US" sz="2600" dirty="0"/>
              <a:t>Branch</a:t>
            </a:r>
          </a:p>
        </p:txBody>
      </p:sp>
      <p:sp>
        <p:nvSpPr>
          <p:cNvPr id="103526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Machine Language</a:t>
            </a:r>
          </a:p>
        </p:txBody>
      </p:sp>
    </p:spTree>
    <p:extLst>
      <p:ext uri="{BB962C8B-B14F-4D97-AF65-F5344CB8AC3E}">
        <p14:creationId xmlns:p14="http://schemas.microsoft.com/office/powerpoint/2010/main" val="247516825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269" name="Rectangle 5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408449" y="1009485"/>
            <a:ext cx="8196075" cy="5181600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Data-processing</a:t>
            </a:r>
          </a:p>
          <a:p>
            <a:r>
              <a:rPr lang="en-US" dirty="0"/>
              <a:t>Memory</a:t>
            </a:r>
          </a:p>
          <a:p>
            <a:r>
              <a:rPr lang="en-US" dirty="0"/>
              <a:t>Branch</a:t>
            </a:r>
          </a:p>
        </p:txBody>
      </p:sp>
      <p:sp>
        <p:nvSpPr>
          <p:cNvPr id="103526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Instruction Formats</a:t>
            </a:r>
          </a:p>
        </p:txBody>
      </p:sp>
    </p:spTree>
    <p:extLst>
      <p:ext uri="{BB962C8B-B14F-4D97-AF65-F5344CB8AC3E}">
        <p14:creationId xmlns:p14="http://schemas.microsoft.com/office/powerpoint/2010/main" val="3378609034"/>
      </p:ext>
    </p:extLst>
  </p:cSld>
  <p:clrMapOvr>
    <a:masterClrMapping/>
  </p:clrMapOvr>
  <p:transition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25" y="4235505"/>
            <a:ext cx="7771275" cy="14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6294" name="Rectangle 6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49295" y="971080"/>
            <a:ext cx="846247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Operands:</a:t>
            </a:r>
          </a:p>
          <a:p>
            <a:pPr marL="838200" lvl="1" indent="-381000">
              <a:buFontTx/>
              <a:buChar char="–"/>
            </a:pPr>
            <a:r>
              <a:rPr lang="en-US" sz="2400" b="1" i="1" dirty="0">
                <a:latin typeface="+mj-lt"/>
                <a:cs typeface="Arial" charset="0"/>
              </a:rPr>
              <a:t>Rn</a:t>
            </a:r>
            <a:r>
              <a:rPr lang="en-US" sz="2400" b="1" dirty="0">
                <a:latin typeface="+mj-lt"/>
                <a:cs typeface="Arial" charset="0"/>
              </a:rPr>
              <a:t>:</a:t>
            </a:r>
            <a:r>
              <a:rPr lang="en-US" sz="2400" dirty="0">
                <a:latin typeface="+mj-lt"/>
                <a:cs typeface="Arial" charset="0"/>
              </a:rPr>
              <a:t> 	first source register</a:t>
            </a:r>
          </a:p>
          <a:p>
            <a:pPr marL="838200" lvl="1" indent="-381000">
              <a:buFontTx/>
              <a:buChar char="–"/>
            </a:pPr>
            <a:r>
              <a:rPr lang="en-US" sz="2400" b="1" i="1" dirty="0">
                <a:latin typeface="+mj-lt"/>
                <a:cs typeface="Arial" charset="0"/>
              </a:rPr>
              <a:t>Src2</a:t>
            </a:r>
            <a:r>
              <a:rPr lang="en-US" sz="2400" b="1" dirty="0">
                <a:latin typeface="+mj-lt"/>
                <a:cs typeface="Arial" charset="0"/>
              </a:rPr>
              <a:t>:</a:t>
            </a:r>
            <a:r>
              <a:rPr lang="en-US" sz="2400" dirty="0">
                <a:latin typeface="+mj-lt"/>
                <a:cs typeface="Arial" charset="0"/>
              </a:rPr>
              <a:t> 	second source – register or immediate</a:t>
            </a:r>
          </a:p>
          <a:p>
            <a:pPr marL="838200" lvl="1" indent="-381000">
              <a:buFontTx/>
              <a:buChar char="–"/>
            </a:pPr>
            <a:r>
              <a:rPr lang="en-US" sz="2400" b="1" i="1" dirty="0">
                <a:latin typeface="+mj-lt"/>
                <a:cs typeface="Arial" charset="0"/>
              </a:rPr>
              <a:t>Rd</a:t>
            </a:r>
            <a:r>
              <a:rPr lang="en-US" sz="2400" b="1" dirty="0">
                <a:latin typeface="+mj-lt"/>
                <a:cs typeface="Arial" charset="0"/>
              </a:rPr>
              <a:t>:</a:t>
            </a:r>
            <a:r>
              <a:rPr lang="en-US" sz="2400" dirty="0">
                <a:latin typeface="+mj-lt"/>
                <a:cs typeface="Arial" charset="0"/>
              </a:rPr>
              <a:t>	destination register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Control fields:</a:t>
            </a:r>
          </a:p>
          <a:p>
            <a:pPr marL="838200" lvl="1" indent="-381000">
              <a:buFontTx/>
              <a:buChar char="–"/>
            </a:pPr>
            <a:r>
              <a:rPr lang="en-US" sz="2400" b="1" i="1" dirty="0" err="1">
                <a:latin typeface="+mj-lt"/>
                <a:cs typeface="Arial" charset="0"/>
              </a:rPr>
              <a:t>cond</a:t>
            </a:r>
            <a:r>
              <a:rPr lang="en-US" sz="2400" b="1" dirty="0">
                <a:latin typeface="+mj-lt"/>
                <a:cs typeface="Arial" charset="0"/>
              </a:rPr>
              <a:t>:</a:t>
            </a:r>
            <a:r>
              <a:rPr lang="en-US" sz="2400" dirty="0">
                <a:latin typeface="+mj-lt"/>
                <a:cs typeface="Arial" charset="0"/>
              </a:rPr>
              <a:t> 	specifies conditional execution</a:t>
            </a:r>
          </a:p>
          <a:p>
            <a:pPr marL="838200" lvl="1" indent="-381000">
              <a:buFontTx/>
              <a:buChar char="–"/>
            </a:pPr>
            <a:r>
              <a:rPr lang="en-US" sz="2400" b="1" i="1" dirty="0">
                <a:latin typeface="+mj-lt"/>
                <a:cs typeface="Arial" charset="0"/>
              </a:rPr>
              <a:t>op</a:t>
            </a:r>
            <a:r>
              <a:rPr lang="en-US" sz="2400" b="1" dirty="0">
                <a:latin typeface="+mj-lt"/>
                <a:cs typeface="Arial" charset="0"/>
              </a:rPr>
              <a:t>: </a:t>
            </a:r>
            <a:r>
              <a:rPr lang="en-US" sz="2400" dirty="0">
                <a:latin typeface="+mj-lt"/>
                <a:cs typeface="Arial" charset="0"/>
              </a:rPr>
              <a:t>	the </a:t>
            </a:r>
            <a:r>
              <a:rPr lang="en-US" sz="2400" i="1" dirty="0">
                <a:latin typeface="+mj-lt"/>
                <a:cs typeface="Arial" charset="0"/>
              </a:rPr>
              <a:t>operation code</a:t>
            </a:r>
            <a:r>
              <a:rPr lang="en-US" sz="2400" dirty="0">
                <a:latin typeface="+mj-lt"/>
                <a:cs typeface="Arial" charset="0"/>
              </a:rPr>
              <a:t> or </a:t>
            </a:r>
            <a:r>
              <a:rPr lang="en-US" sz="2400" i="1" dirty="0" err="1">
                <a:latin typeface="+mj-lt"/>
                <a:cs typeface="Arial" charset="0"/>
              </a:rPr>
              <a:t>opcode</a:t>
            </a:r>
            <a:endParaRPr lang="en-US" sz="2400" dirty="0">
              <a:latin typeface="+mj-lt"/>
              <a:cs typeface="Arial" charset="0"/>
            </a:endParaRPr>
          </a:p>
          <a:p>
            <a:pPr marL="838200" lvl="1" indent="-381000">
              <a:buFontTx/>
              <a:buChar char="–"/>
            </a:pPr>
            <a:r>
              <a:rPr lang="en-US" sz="2400" b="1" i="1" dirty="0" err="1">
                <a:latin typeface="+mj-lt"/>
                <a:cs typeface="Arial" charset="0"/>
              </a:rPr>
              <a:t>funct</a:t>
            </a:r>
            <a:r>
              <a:rPr lang="en-US" sz="2400" b="1" dirty="0">
                <a:latin typeface="+mj-lt"/>
                <a:cs typeface="Arial" charset="0"/>
              </a:rPr>
              <a:t>:</a:t>
            </a:r>
            <a:r>
              <a:rPr lang="en-US" sz="2400" dirty="0">
                <a:latin typeface="+mj-lt"/>
                <a:cs typeface="Arial" charset="0"/>
              </a:rPr>
              <a:t> 	the </a:t>
            </a:r>
            <a:r>
              <a:rPr lang="en-US" sz="2400" i="1" dirty="0">
                <a:latin typeface="+mj-lt"/>
                <a:cs typeface="Arial" charset="0"/>
              </a:rPr>
              <a:t>function/</a:t>
            </a:r>
            <a:r>
              <a:rPr lang="en-US" sz="2400" dirty="0">
                <a:latin typeface="+mj-lt"/>
                <a:cs typeface="Arial" charset="0"/>
              </a:rPr>
              <a:t>operation to perform</a:t>
            </a:r>
          </a:p>
          <a:p>
            <a:pPr marL="457200" indent="-457200"/>
            <a:endParaRPr lang="en-US" sz="2800" dirty="0">
              <a:latin typeface="+mj-lt"/>
              <a:cs typeface="Arial" charset="0"/>
            </a:endParaRPr>
          </a:p>
        </p:txBody>
      </p:sp>
      <p:sp>
        <p:nvSpPr>
          <p:cNvPr id="103629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Data-processing Instruction Format</a:t>
            </a:r>
          </a:p>
        </p:txBody>
      </p:sp>
    </p:spTree>
    <p:extLst>
      <p:ext uri="{BB962C8B-B14F-4D97-AF65-F5344CB8AC3E}">
        <p14:creationId xmlns:p14="http://schemas.microsoft.com/office/powerpoint/2010/main" val="459368390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292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24260" y="971080"/>
            <a:ext cx="833874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i="1" dirty="0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op </a:t>
            </a:r>
            <a:r>
              <a:rPr lang="en-US" sz="3200" b="1" dirty="0">
                <a:latin typeface="+mj-lt"/>
                <a:cs typeface="Times New Roman" panose="02020603050405020304" pitchFamily="18" charset="0"/>
              </a:rPr>
              <a:t>= 00</a:t>
            </a:r>
            <a:r>
              <a:rPr lang="en-US" sz="3200" b="1" baseline="-25000" dirty="0">
                <a:latin typeface="+mj-lt"/>
                <a:cs typeface="Times New Roman" panose="02020603050405020304" pitchFamily="18" charset="0"/>
              </a:rPr>
              <a:t>2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for data-processing (DP) instructions</a:t>
            </a:r>
            <a:endParaRPr lang="en-US" sz="3200" dirty="0">
              <a:latin typeface="+mj-lt"/>
              <a:cs typeface="Courier New" panose="02070309020205020404" pitchFamily="49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i="1" dirty="0" err="1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funct</a:t>
            </a:r>
            <a:r>
              <a:rPr lang="en-US" sz="3200" dirty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is composed of </a:t>
            </a:r>
            <a:r>
              <a:rPr lang="en-US" sz="3200" b="1" i="1" dirty="0" err="1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cmd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, </a:t>
            </a:r>
            <a:r>
              <a:rPr lang="en-US" sz="3200" b="1" i="1" dirty="0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I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-bit, and </a:t>
            </a:r>
            <a:r>
              <a:rPr lang="en-US" sz="3200" b="1" i="1" dirty="0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S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-bit</a:t>
            </a:r>
            <a:endParaRPr lang="en-US" sz="3200" dirty="0">
              <a:latin typeface="+mj-lt"/>
              <a:cs typeface="Courier New" panose="02070309020205020404" pitchFamily="49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Data-processing Control Fields</a:t>
            </a:r>
          </a:p>
        </p:txBody>
      </p:sp>
      <p:pic>
        <p:nvPicPr>
          <p:cNvPr id="203842" name="Picture 6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" t="18491" r="61988"/>
          <a:stretch/>
        </p:blipFill>
        <p:spPr bwMode="auto">
          <a:xfrm>
            <a:off x="5148075" y="2929735"/>
            <a:ext cx="3230003" cy="1433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5087998"/>
      </p:ext>
    </p:extLst>
  </p:cSld>
  <p:clrMapOvr>
    <a:masterClrMapping/>
  </p:clrMapOvr>
  <p:transition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292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24260" y="971080"/>
            <a:ext cx="833874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i="1" dirty="0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op </a:t>
            </a:r>
            <a:r>
              <a:rPr lang="en-US" sz="3200" b="1" dirty="0">
                <a:latin typeface="+mj-lt"/>
                <a:cs typeface="Times New Roman" panose="02020603050405020304" pitchFamily="18" charset="0"/>
              </a:rPr>
              <a:t>= 00</a:t>
            </a:r>
            <a:r>
              <a:rPr lang="en-US" sz="3200" b="1" baseline="-25000" dirty="0">
                <a:latin typeface="+mj-lt"/>
                <a:cs typeface="Times New Roman" panose="02020603050405020304" pitchFamily="18" charset="0"/>
              </a:rPr>
              <a:t>2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for data-processing (DP) instructions</a:t>
            </a:r>
            <a:endParaRPr lang="en-US" sz="3200" dirty="0">
              <a:latin typeface="+mj-lt"/>
              <a:cs typeface="Courier New" panose="02070309020205020404" pitchFamily="49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i="1" dirty="0" err="1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funct</a:t>
            </a:r>
            <a:r>
              <a:rPr lang="en-US" sz="3200" dirty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is composed of </a:t>
            </a:r>
            <a:r>
              <a:rPr lang="en-US" sz="3200" b="1" i="1" dirty="0" err="1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cmd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, </a:t>
            </a:r>
            <a:r>
              <a:rPr lang="en-US" sz="3200" b="1" i="1" dirty="0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I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-bit, and </a:t>
            </a:r>
            <a:r>
              <a:rPr lang="en-US" sz="3200" b="1" i="1" dirty="0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S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-bit</a:t>
            </a:r>
            <a:endParaRPr lang="en-US" sz="3200" dirty="0">
              <a:latin typeface="+mj-lt"/>
              <a:cs typeface="Courier New" panose="02070309020205020404" pitchFamily="49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400" b="1" i="1" dirty="0" err="1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cmd</a:t>
            </a:r>
            <a:r>
              <a:rPr lang="en-US" sz="2400" b="1" i="1" dirty="0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: 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specifies the specific data-processing instruction. For example,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sz="2400" b="1" i="1" dirty="0" err="1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cmd</a:t>
            </a:r>
            <a:r>
              <a:rPr lang="en-US" sz="2400" dirty="0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= 0100</a:t>
            </a:r>
            <a:r>
              <a:rPr lang="en-US" sz="2400" baseline="-25000" dirty="0">
                <a:latin typeface="+mj-lt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for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sz="2400" b="1" i="1" dirty="0" err="1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cmd</a:t>
            </a:r>
            <a:r>
              <a:rPr lang="en-US" sz="2400" dirty="0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= 0010</a:t>
            </a:r>
            <a:r>
              <a:rPr lang="en-US" sz="2400" baseline="-25000" dirty="0">
                <a:latin typeface="+mj-lt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for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SUB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400" b="1" i="1" dirty="0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+mj-lt"/>
                <a:cs typeface="Arial" charset="0"/>
              </a:rPr>
              <a:t>-bit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sz="2400" b="1" i="1" dirty="0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+mj-lt"/>
                <a:cs typeface="Arial" charset="0"/>
              </a:rPr>
              <a:t>= 0: </a:t>
            </a:r>
            <a:r>
              <a:rPr lang="en-US" sz="2400" i="1" dirty="0">
                <a:latin typeface="+mj-lt"/>
                <a:cs typeface="Arial" charset="0"/>
              </a:rPr>
              <a:t>Src2</a:t>
            </a:r>
            <a:r>
              <a:rPr lang="en-US" sz="2400" dirty="0">
                <a:latin typeface="+mj-lt"/>
                <a:cs typeface="Arial" charset="0"/>
              </a:rPr>
              <a:t> is a register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sz="2400" b="1" i="1" dirty="0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+mj-lt"/>
                <a:cs typeface="Arial" charset="0"/>
              </a:rPr>
              <a:t>= 1: </a:t>
            </a:r>
            <a:r>
              <a:rPr lang="en-US" sz="2400" i="1" dirty="0">
                <a:latin typeface="+mj-lt"/>
                <a:cs typeface="Arial" charset="0"/>
              </a:rPr>
              <a:t>Src2</a:t>
            </a:r>
            <a:r>
              <a:rPr lang="en-US" sz="2400" dirty="0">
                <a:latin typeface="+mj-lt"/>
                <a:cs typeface="Arial" charset="0"/>
              </a:rPr>
              <a:t> is an immediate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400" b="1" i="1" dirty="0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S</a:t>
            </a:r>
            <a:r>
              <a:rPr lang="en-US" sz="2400" dirty="0">
                <a:latin typeface="+mj-lt"/>
                <a:cs typeface="Arial" charset="0"/>
              </a:rPr>
              <a:t>-bit: 1 if sets condition flags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sz="2400" b="1" i="1" dirty="0">
                <a:solidFill>
                  <a:srgbClr val="0070C0"/>
                </a:solidFill>
                <a:cs typeface="Courier New" panose="02070309020205020404" pitchFamily="49" charset="0"/>
              </a:rPr>
              <a:t>S</a:t>
            </a:r>
            <a:r>
              <a:rPr lang="en-US" sz="2400" dirty="0">
                <a:cs typeface="Courier New" panose="02070309020205020404" pitchFamily="49" charset="0"/>
              </a:rPr>
              <a:t> </a:t>
            </a:r>
            <a:r>
              <a:rPr lang="en-US" sz="2400" dirty="0">
                <a:cs typeface="Arial" charset="0"/>
              </a:rPr>
              <a:t>= 0: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SUB  R0, R5, R7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sz="2400" b="1" i="1" dirty="0">
                <a:solidFill>
                  <a:srgbClr val="0070C0"/>
                </a:solidFill>
                <a:cs typeface="Courier New" panose="02070309020205020404" pitchFamily="49" charset="0"/>
              </a:rPr>
              <a:t>S</a:t>
            </a:r>
            <a:r>
              <a:rPr lang="en-US" sz="2400" dirty="0">
                <a:cs typeface="Courier New" panose="02070309020205020404" pitchFamily="49" charset="0"/>
              </a:rPr>
              <a:t> </a:t>
            </a:r>
            <a:r>
              <a:rPr lang="en-US" sz="2400" dirty="0">
                <a:cs typeface="Arial" charset="0"/>
              </a:rPr>
              <a:t>= 1: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ADDS R8, R2, R4</a:t>
            </a:r>
            <a:r>
              <a:rPr lang="en-US" sz="2400" dirty="0">
                <a:cs typeface="Arial" charset="0"/>
              </a:rPr>
              <a:t>  or 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CMP R3, #10</a:t>
            </a:r>
            <a:endParaRPr lang="en-US" sz="2400" dirty="0">
              <a:cs typeface="Arial" charset="0"/>
            </a:endParaRPr>
          </a:p>
          <a:p>
            <a:pPr lvl="1"/>
            <a:endParaRPr lang="en-US" sz="2400" dirty="0">
              <a:latin typeface="+mj-lt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Data-processing Control Fields</a:t>
            </a:r>
          </a:p>
        </p:txBody>
      </p:sp>
      <p:pic>
        <p:nvPicPr>
          <p:cNvPr id="203842" name="Picture 6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" t="18491" r="61988"/>
          <a:stretch/>
        </p:blipFill>
        <p:spPr bwMode="auto">
          <a:xfrm>
            <a:off x="5148075" y="2929735"/>
            <a:ext cx="3230003" cy="1433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9828154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65" name="Picture 6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60" y="2995421"/>
            <a:ext cx="8492817" cy="281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6292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9295" y="1143000"/>
            <a:ext cx="7924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i="1" dirty="0">
                <a:latin typeface="+mj-lt"/>
                <a:cs typeface="Courier New" panose="02070309020205020404" pitchFamily="49" charset="0"/>
              </a:rPr>
              <a:t>Src2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can be: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latin typeface="+mj-lt"/>
                <a:cs typeface="Times New Roman" panose="02020603050405020304" pitchFamily="18" charset="0"/>
              </a:rPr>
              <a:t>Immediate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latin typeface="+mj-lt"/>
                <a:cs typeface="Times New Roman" panose="02020603050405020304" pitchFamily="18" charset="0"/>
              </a:rPr>
              <a:t>Register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latin typeface="+mj-lt"/>
                <a:cs typeface="Times New Roman" panose="02020603050405020304" pitchFamily="18" charset="0"/>
              </a:rPr>
              <a:t>Register-shifted register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2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Data-processing </a:t>
            </a:r>
            <a:r>
              <a:rPr lang="en-US" sz="4400" i="1" dirty="0">
                <a:solidFill>
                  <a:schemeClr val="bg1"/>
                </a:solidFill>
              </a:rPr>
              <a:t>Src2</a:t>
            </a:r>
            <a:r>
              <a:rPr lang="en-US" sz="4400" dirty="0">
                <a:solidFill>
                  <a:schemeClr val="bg1"/>
                </a:solidFill>
              </a:rPr>
              <a:t> Variations</a:t>
            </a:r>
          </a:p>
        </p:txBody>
      </p:sp>
    </p:spTree>
    <p:extLst>
      <p:ext uri="{BB962C8B-B14F-4D97-AF65-F5344CB8AC3E}">
        <p14:creationId xmlns:p14="http://schemas.microsoft.com/office/powerpoint/2010/main" val="1179152319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09045" y="3044950"/>
            <a:ext cx="8643540" cy="2818630"/>
            <a:chOff x="309045" y="3044950"/>
            <a:chExt cx="8643540" cy="2818630"/>
          </a:xfrm>
        </p:grpSpPr>
        <p:pic>
          <p:nvPicPr>
            <p:cNvPr id="8" name="Picture 6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045" y="3044950"/>
              <a:ext cx="8492817" cy="2818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5992985" y="4051554"/>
              <a:ext cx="2959600" cy="1731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0100" y="4596215"/>
              <a:ext cx="1766630" cy="12289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6292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9295" y="1143000"/>
            <a:ext cx="7924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i="1" dirty="0">
                <a:latin typeface="+mj-lt"/>
                <a:cs typeface="Courier New" panose="02070309020205020404" pitchFamily="49" charset="0"/>
              </a:rPr>
              <a:t>Src2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can be: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Immediate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latin typeface="+mj-lt"/>
                <a:cs typeface="Times New Roman" panose="02020603050405020304" pitchFamily="18" charset="0"/>
              </a:rPr>
              <a:t>Register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latin typeface="+mj-lt"/>
                <a:cs typeface="Times New Roman" panose="02020603050405020304" pitchFamily="18" charset="0"/>
              </a:rPr>
              <a:t>Register-shifted register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2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Data-processing </a:t>
            </a:r>
            <a:r>
              <a:rPr lang="en-US" sz="4400" i="1" dirty="0">
                <a:solidFill>
                  <a:schemeClr val="bg1"/>
                </a:solidFill>
              </a:rPr>
              <a:t>Src2</a:t>
            </a:r>
            <a:r>
              <a:rPr lang="en-US" sz="4400" dirty="0">
                <a:solidFill>
                  <a:schemeClr val="bg1"/>
                </a:solidFill>
              </a:rPr>
              <a:t> Variations</a:t>
            </a:r>
          </a:p>
        </p:txBody>
      </p:sp>
    </p:spTree>
    <p:extLst>
      <p:ext uri="{BB962C8B-B14F-4D97-AF65-F5344CB8AC3E}">
        <p14:creationId xmlns:p14="http://schemas.microsoft.com/office/powerpoint/2010/main" val="290024880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292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85855" y="1143000"/>
            <a:ext cx="7924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Times New Roman" panose="02020603050405020304" pitchFamily="18" charset="0"/>
              </a:rPr>
              <a:t>Immediate encoded as: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400" i="1" dirty="0">
                <a:latin typeface="+mj-lt"/>
                <a:cs typeface="Courier New" panose="02070309020205020404" pitchFamily="49" charset="0"/>
              </a:rPr>
              <a:t>imm8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: 8-bit unsigned immediate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400" i="1" dirty="0">
                <a:latin typeface="+mj-lt"/>
                <a:cs typeface="Courier New" panose="02070309020205020404" pitchFamily="49" charset="0"/>
              </a:rPr>
              <a:t>rot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: 4-bit rotation value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Times New Roman" panose="02020603050405020304" pitchFamily="18" charset="0"/>
              </a:rPr>
              <a:t>32-bit constant is:  </a:t>
            </a:r>
            <a:r>
              <a:rPr lang="en-US" sz="2800" i="1" dirty="0">
                <a:latin typeface="+mj-lt"/>
                <a:cs typeface="Courier New" panose="02070309020205020404" pitchFamily="49" charset="0"/>
              </a:rPr>
              <a:t>imm8</a:t>
            </a:r>
            <a:r>
              <a:rPr lang="en-US" sz="2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latin typeface="+mj-lt"/>
                <a:cs typeface="Times New Roman" panose="02020603050405020304" pitchFamily="18" charset="0"/>
              </a:rPr>
              <a:t>ROR</a:t>
            </a:r>
            <a:r>
              <a:rPr lang="en-US" sz="2800" dirty="0">
                <a:latin typeface="+mj-lt"/>
                <a:cs typeface="Times New Roman" panose="02020603050405020304" pitchFamily="18" charset="0"/>
              </a:rPr>
              <a:t> (</a:t>
            </a:r>
            <a:r>
              <a:rPr lang="en-US" sz="2800" i="1" dirty="0">
                <a:latin typeface="+mj-lt"/>
                <a:cs typeface="Courier New" panose="02070309020205020404" pitchFamily="49" charset="0"/>
              </a:rPr>
              <a:t>rot</a:t>
            </a:r>
            <a:r>
              <a:rPr lang="en-US" sz="2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+mj-lt"/>
              </a:rPr>
              <a:t>× 2)</a:t>
            </a: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endParaRPr lang="en-US" sz="2200" dirty="0">
              <a:latin typeface="+mj-lt"/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r>
              <a:rPr lang="en-US" sz="2200" dirty="0">
                <a:latin typeface="+mj-lt"/>
                <a:cs typeface="Times New Roman" panose="02020603050405020304" pitchFamily="18" charset="0"/>
              </a:rPr>
              <a:t>	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Immediate </a:t>
            </a:r>
            <a:r>
              <a:rPr lang="en-US" sz="4400" i="1" dirty="0">
                <a:solidFill>
                  <a:schemeClr val="bg1"/>
                </a:solidFill>
              </a:rPr>
              <a:t>Src2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09045" y="3044950"/>
            <a:ext cx="8643540" cy="2818630"/>
            <a:chOff x="309045" y="3044950"/>
            <a:chExt cx="8643540" cy="2818630"/>
          </a:xfrm>
        </p:grpSpPr>
        <p:pic>
          <p:nvPicPr>
            <p:cNvPr id="7" name="Picture 6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045" y="3044950"/>
              <a:ext cx="8492817" cy="2818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5992985" y="4051554"/>
              <a:ext cx="2959600" cy="1731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340100" y="4596215"/>
              <a:ext cx="1766630" cy="12289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9787749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292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85855" y="1143000"/>
            <a:ext cx="7924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Times New Roman" panose="02020603050405020304" pitchFamily="18" charset="0"/>
              </a:rPr>
              <a:t>Immediate encoded as: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400" i="1" dirty="0">
                <a:latin typeface="+mj-lt"/>
                <a:cs typeface="Courier New" panose="02070309020205020404" pitchFamily="49" charset="0"/>
              </a:rPr>
              <a:t>imm8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: 8-bit unsigned immediate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400" i="1" dirty="0">
                <a:latin typeface="+mj-lt"/>
                <a:cs typeface="Courier New" panose="02070309020205020404" pitchFamily="49" charset="0"/>
              </a:rPr>
              <a:t>rot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: 4-bit rotation value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Times New Roman" panose="02020603050405020304" pitchFamily="18" charset="0"/>
              </a:rPr>
              <a:t>32-bit constant is:  </a:t>
            </a:r>
            <a:r>
              <a:rPr lang="en-US" sz="2800" i="1" dirty="0">
                <a:latin typeface="+mj-lt"/>
                <a:cs typeface="Courier New" panose="02070309020205020404" pitchFamily="49" charset="0"/>
              </a:rPr>
              <a:t>imm8</a:t>
            </a:r>
            <a:r>
              <a:rPr lang="en-US" sz="2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latin typeface="+mj-lt"/>
                <a:cs typeface="Times New Roman" panose="02020603050405020304" pitchFamily="18" charset="0"/>
              </a:rPr>
              <a:t>ROR</a:t>
            </a:r>
            <a:r>
              <a:rPr lang="en-US" sz="2800" dirty="0">
                <a:latin typeface="+mj-lt"/>
                <a:cs typeface="Times New Roman" panose="02020603050405020304" pitchFamily="18" charset="0"/>
              </a:rPr>
              <a:t> (</a:t>
            </a:r>
            <a:r>
              <a:rPr lang="en-US" sz="2800" i="1" dirty="0">
                <a:latin typeface="+mj-lt"/>
                <a:cs typeface="Courier New" panose="02070309020205020404" pitchFamily="49" charset="0"/>
              </a:rPr>
              <a:t>rot</a:t>
            </a:r>
            <a:r>
              <a:rPr lang="en-US" sz="2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+mj-lt"/>
              </a:rPr>
              <a:t>× 2)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cs typeface="Times New Roman" panose="02020603050405020304" pitchFamily="18" charset="0"/>
              </a:rPr>
              <a:t>Example:  </a:t>
            </a:r>
            <a:r>
              <a:rPr lang="en-US" sz="2800" i="1" dirty="0">
                <a:cs typeface="Courier New" panose="02070309020205020404" pitchFamily="49" charset="0"/>
              </a:rPr>
              <a:t>imm8</a:t>
            </a:r>
            <a:r>
              <a:rPr lang="en-US" sz="2800" dirty="0">
                <a:cs typeface="Times New Roman" panose="02020603050405020304" pitchFamily="18" charset="0"/>
              </a:rPr>
              <a:t> = </a:t>
            </a:r>
            <a:r>
              <a:rPr lang="en-US" sz="2800" dirty="0" err="1">
                <a:cs typeface="Times New Roman" panose="02020603050405020304" pitchFamily="18" charset="0"/>
              </a:rPr>
              <a:t>abcdefgh</a:t>
            </a:r>
            <a:endParaRPr lang="en-US" sz="2800" dirty="0"/>
          </a:p>
          <a:p>
            <a:pPr lvl="1">
              <a:lnSpc>
                <a:spcPct val="90000"/>
              </a:lnSpc>
              <a:spcBef>
                <a:spcPct val="20000"/>
              </a:spcBef>
            </a:pPr>
            <a:endParaRPr lang="en-US" sz="22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r>
              <a:rPr lang="en-US" sz="2200" dirty="0">
                <a:latin typeface="Times New Roman" pitchFamily="18" charset="0"/>
                <a:cs typeface="Times New Roman" panose="02020603050405020304" pitchFamily="18" charset="0"/>
              </a:rPr>
              <a:t>	</a:t>
            </a:r>
            <a:endParaRPr lang="en-US" sz="2800" dirty="0">
              <a:latin typeface="+mj-lt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endParaRPr lang="en-US" sz="2200" dirty="0">
              <a:latin typeface="+mj-lt"/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r>
              <a:rPr lang="en-US" sz="2200" dirty="0">
                <a:latin typeface="+mj-lt"/>
                <a:cs typeface="Times New Roman" panose="02020603050405020304" pitchFamily="18" charset="0"/>
              </a:rPr>
              <a:t>	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Immediate </a:t>
            </a:r>
            <a:r>
              <a:rPr lang="en-US" sz="4400" i="1" dirty="0">
                <a:solidFill>
                  <a:schemeClr val="bg1"/>
                </a:solidFill>
              </a:rPr>
              <a:t>Src2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34614"/>
              </p:ext>
            </p:extLst>
          </p:nvPr>
        </p:nvGraphicFramePr>
        <p:xfrm>
          <a:off x="1538005" y="3789285"/>
          <a:ext cx="60960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6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2602"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+mj-lt"/>
                          <a:cs typeface="Courier New" panose="02070309020205020404" pitchFamily="49" charset="0"/>
                        </a:rPr>
                        <a:t>rot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32-bit constant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602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0000 0000 0000 0000 0000 0000 </a:t>
                      </a:r>
                      <a:r>
                        <a:rPr lang="en-US" dirty="0" err="1">
                          <a:latin typeface="+mj-lt"/>
                        </a:rPr>
                        <a:t>abcd</a:t>
                      </a:r>
                      <a:r>
                        <a:rPr lang="en-US" baseline="0" dirty="0">
                          <a:latin typeface="+mj-lt"/>
                        </a:rPr>
                        <a:t> </a:t>
                      </a:r>
                      <a:r>
                        <a:rPr lang="en-US" baseline="0" dirty="0" err="1">
                          <a:latin typeface="+mj-lt"/>
                        </a:rPr>
                        <a:t>efgh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602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gh00 0000 0000 0000 0000 0000 00ab</a:t>
                      </a:r>
                      <a:r>
                        <a:rPr lang="en-US" baseline="0" dirty="0">
                          <a:latin typeface="+mj-lt"/>
                        </a:rPr>
                        <a:t> </a:t>
                      </a:r>
                      <a:r>
                        <a:rPr lang="en-US" baseline="0" dirty="0" err="1">
                          <a:latin typeface="+mj-lt"/>
                        </a:rPr>
                        <a:t>cdef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602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602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0000 0000 0000 0000 0000 00ab </a:t>
                      </a:r>
                      <a:r>
                        <a:rPr lang="en-US" dirty="0" err="1">
                          <a:latin typeface="+mj-lt"/>
                        </a:rPr>
                        <a:t>cdef</a:t>
                      </a:r>
                      <a:r>
                        <a:rPr lang="en-US" dirty="0">
                          <a:latin typeface="+mj-lt"/>
                        </a:rPr>
                        <a:t> gh00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43596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09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2810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2810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24260" y="12192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ARM has 16 registers 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cs typeface="Arial" charset="0"/>
              </a:rPr>
              <a:t>Registers are faster than memory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Each register is 32 bits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ARM is called a “32-bit architecture” because it operates on 32-bit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745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Operands: Registers</a:t>
            </a:r>
          </a:p>
        </p:txBody>
      </p:sp>
    </p:spTree>
    <p:extLst>
      <p:ext uri="{BB962C8B-B14F-4D97-AF65-F5344CB8AC3E}">
        <p14:creationId xmlns:p14="http://schemas.microsoft.com/office/powerpoint/2010/main" val="2167618320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292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85855" y="1143000"/>
            <a:ext cx="7924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Times New Roman" panose="02020603050405020304" pitchFamily="18" charset="0"/>
              </a:rPr>
              <a:t>Immediate encoded as: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400" i="1" dirty="0">
                <a:latin typeface="+mj-lt"/>
                <a:cs typeface="Courier New" panose="02070309020205020404" pitchFamily="49" charset="0"/>
              </a:rPr>
              <a:t>imm8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: 8-bit unsigned immediate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400" i="1" dirty="0">
                <a:latin typeface="+mj-lt"/>
                <a:cs typeface="Courier New" panose="02070309020205020404" pitchFamily="49" charset="0"/>
              </a:rPr>
              <a:t>rot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: 4-bit rotation value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Times New Roman" panose="02020603050405020304" pitchFamily="18" charset="0"/>
              </a:rPr>
              <a:t>32-bit constant is:  </a:t>
            </a:r>
            <a:r>
              <a:rPr lang="en-US" sz="2800" i="1" dirty="0">
                <a:latin typeface="+mj-lt"/>
                <a:cs typeface="Courier New" panose="02070309020205020404" pitchFamily="49" charset="0"/>
              </a:rPr>
              <a:t>imm8</a:t>
            </a:r>
            <a:r>
              <a:rPr lang="en-US" sz="2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latin typeface="+mj-lt"/>
                <a:cs typeface="Times New Roman" panose="02020603050405020304" pitchFamily="18" charset="0"/>
              </a:rPr>
              <a:t>ROR</a:t>
            </a:r>
            <a:r>
              <a:rPr lang="en-US" sz="2800" dirty="0">
                <a:latin typeface="+mj-lt"/>
                <a:cs typeface="Times New Roman" panose="02020603050405020304" pitchFamily="18" charset="0"/>
              </a:rPr>
              <a:t> (</a:t>
            </a:r>
            <a:r>
              <a:rPr lang="en-US" sz="2800" i="1" dirty="0">
                <a:latin typeface="+mj-lt"/>
                <a:cs typeface="Courier New" panose="02070309020205020404" pitchFamily="49" charset="0"/>
              </a:rPr>
              <a:t>rot</a:t>
            </a:r>
            <a:r>
              <a:rPr lang="en-US" sz="2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+mj-lt"/>
              </a:rPr>
              <a:t>× 2)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cs typeface="Times New Roman" panose="02020603050405020304" pitchFamily="18" charset="0"/>
              </a:rPr>
              <a:t>Example:  </a:t>
            </a:r>
            <a:r>
              <a:rPr lang="en-US" sz="2800" i="1" dirty="0">
                <a:cs typeface="Courier New" panose="02070309020205020404" pitchFamily="49" charset="0"/>
              </a:rPr>
              <a:t>imm8</a:t>
            </a:r>
            <a:r>
              <a:rPr lang="en-US" sz="2800" dirty="0">
                <a:cs typeface="Times New Roman" panose="02020603050405020304" pitchFamily="18" charset="0"/>
              </a:rPr>
              <a:t> = </a:t>
            </a:r>
            <a:r>
              <a:rPr lang="en-US" sz="2800" dirty="0" err="1">
                <a:cs typeface="Times New Roman" panose="02020603050405020304" pitchFamily="18" charset="0"/>
              </a:rPr>
              <a:t>abcdefgh</a:t>
            </a:r>
            <a:endParaRPr lang="en-US" sz="2800" dirty="0"/>
          </a:p>
          <a:p>
            <a:pPr lvl="1">
              <a:lnSpc>
                <a:spcPct val="90000"/>
              </a:lnSpc>
              <a:spcBef>
                <a:spcPct val="20000"/>
              </a:spcBef>
            </a:pPr>
            <a:endParaRPr lang="en-US" sz="22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r>
              <a:rPr lang="en-US" sz="2200" dirty="0">
                <a:latin typeface="Times New Roman" pitchFamily="18" charset="0"/>
                <a:cs typeface="Times New Roman" panose="02020603050405020304" pitchFamily="18" charset="0"/>
              </a:rPr>
              <a:t>	</a:t>
            </a:r>
            <a:endParaRPr lang="en-US" sz="2800" dirty="0">
              <a:latin typeface="+mj-lt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endParaRPr lang="en-US" sz="2200" dirty="0">
              <a:latin typeface="+mj-lt"/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r>
              <a:rPr lang="en-US" sz="2200" dirty="0">
                <a:latin typeface="+mj-lt"/>
                <a:cs typeface="Times New Roman" panose="02020603050405020304" pitchFamily="18" charset="0"/>
              </a:rPr>
              <a:t>	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Immediate </a:t>
            </a:r>
            <a:r>
              <a:rPr lang="en-US" sz="4400" i="1" dirty="0">
                <a:solidFill>
                  <a:schemeClr val="bg1"/>
                </a:solidFill>
              </a:rPr>
              <a:t>Src2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183717"/>
              </p:ext>
            </p:extLst>
          </p:nvPr>
        </p:nvGraphicFramePr>
        <p:xfrm>
          <a:off x="1538005" y="3789285"/>
          <a:ext cx="60960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6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2602"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+mj-lt"/>
                          <a:cs typeface="Courier New" panose="02070309020205020404" pitchFamily="49" charset="0"/>
                        </a:rPr>
                        <a:t>rot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32-bit constant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602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0000 0000 0000 0000 0000 0000 </a:t>
                      </a:r>
                      <a:r>
                        <a:rPr lang="en-US" dirty="0" err="1">
                          <a:latin typeface="+mj-lt"/>
                        </a:rPr>
                        <a:t>abcd</a:t>
                      </a:r>
                      <a:r>
                        <a:rPr lang="en-US" baseline="0" dirty="0">
                          <a:latin typeface="+mj-lt"/>
                        </a:rPr>
                        <a:t> </a:t>
                      </a:r>
                      <a:r>
                        <a:rPr lang="en-US" baseline="0" dirty="0" err="1">
                          <a:latin typeface="+mj-lt"/>
                        </a:rPr>
                        <a:t>efgh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602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gh00 0000 0000 0000 0000 0000 00ab</a:t>
                      </a:r>
                      <a:r>
                        <a:rPr lang="en-US" baseline="0" dirty="0">
                          <a:latin typeface="+mj-lt"/>
                        </a:rPr>
                        <a:t> </a:t>
                      </a:r>
                      <a:r>
                        <a:rPr lang="en-US" baseline="0" dirty="0" err="1">
                          <a:latin typeface="+mj-lt"/>
                        </a:rPr>
                        <a:t>cdef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602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602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0000 0000 0000 0000 0000 00ab </a:t>
                      </a:r>
                      <a:r>
                        <a:rPr lang="en-US" dirty="0" err="1">
                          <a:latin typeface="+mj-lt"/>
                        </a:rPr>
                        <a:t>cdef</a:t>
                      </a:r>
                      <a:r>
                        <a:rPr lang="en-US" dirty="0">
                          <a:latin typeface="+mj-lt"/>
                        </a:rPr>
                        <a:t> gh00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5570530" y="1561068"/>
            <a:ext cx="3497270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cs typeface="Times New Roman" panose="02020603050405020304" pitchFamily="18" charset="0"/>
              </a:rPr>
              <a:t>ROR by X =  ROL by (32-X)</a:t>
            </a:r>
          </a:p>
          <a:p>
            <a:r>
              <a:rPr lang="en-US" sz="2400" b="1" dirty="0">
                <a:solidFill>
                  <a:srgbClr val="0070C0"/>
                </a:solidFill>
                <a:cs typeface="Times New Roman" panose="02020603050405020304" pitchFamily="18" charset="0"/>
              </a:rPr>
              <a:t>Ex: </a:t>
            </a:r>
            <a:r>
              <a:rPr lang="en-US" sz="2400" dirty="0">
                <a:cs typeface="Times New Roman" panose="02020603050405020304" pitchFamily="18" charset="0"/>
              </a:rPr>
              <a:t>ROR by 30 = ROL by 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7349788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292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0210" y="1009485"/>
            <a:ext cx="74676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vl="1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	      ADD R0, R1, #42</a:t>
            </a:r>
          </a:p>
          <a:p>
            <a:pPr lvl="1"/>
            <a:endParaRPr lang="en-US" sz="5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en-US" sz="2000" b="1" i="1" dirty="0" err="1">
                <a:latin typeface="+mj-lt"/>
                <a:cs typeface="Courier New" panose="02070309020205020404" pitchFamily="49" charset="0"/>
              </a:rPr>
              <a:t>cond</a:t>
            </a:r>
            <a:r>
              <a:rPr lang="en-US" sz="2000" i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= 1110</a:t>
            </a:r>
            <a:r>
              <a:rPr lang="en-US" sz="2000" baseline="-25000" dirty="0">
                <a:latin typeface="+mj-lt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(14) for unconditional execution</a:t>
            </a:r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op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00</a:t>
            </a:r>
            <a:r>
              <a:rPr lang="en-US" sz="2000" baseline="-25000" dirty="0">
                <a:latin typeface="+mj-lt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(0) for data-processing instructions</a:t>
            </a:r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en-US" sz="2000" b="1" i="1" dirty="0" err="1">
                <a:latin typeface="+mj-lt"/>
                <a:cs typeface="Courier New" panose="02070309020205020404" pitchFamily="49" charset="0"/>
              </a:rPr>
              <a:t>cmd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0100</a:t>
            </a:r>
            <a:r>
              <a:rPr lang="en-US" sz="2000" baseline="-25000" dirty="0">
                <a:latin typeface="+mj-lt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(4) for 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ADD</a:t>
            </a:r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Src2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is an immediate so </a:t>
            </a: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I</a:t>
            </a:r>
            <a:r>
              <a:rPr lang="en-US" sz="2000" i="1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= 1</a:t>
            </a:r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Rd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0, </a:t>
            </a: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Rn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1</a:t>
            </a:r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imm8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42, </a:t>
            </a: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rot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lvl="1"/>
            <a:endParaRPr lang="en-US" sz="22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lvl="1"/>
            <a:endParaRPr lang="en-US" sz="1000" b="1" dirty="0">
              <a:solidFill>
                <a:schemeClr val="accent1"/>
              </a:solidFill>
              <a:latin typeface="Times New Roman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lvl="1"/>
            <a:endParaRPr lang="en-US" sz="22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marL="457200" indent="-457200"/>
            <a:endParaRPr lang="en-US" sz="24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DP Instruction with Immediate </a:t>
            </a:r>
            <a:r>
              <a:rPr lang="en-US" sz="4400" i="1" dirty="0">
                <a:solidFill>
                  <a:schemeClr val="bg1"/>
                </a:solidFill>
              </a:rPr>
              <a:t>Src2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307575" y="3339235"/>
            <a:ext cx="6530411" cy="2024464"/>
            <a:chOff x="1307575" y="3339235"/>
            <a:chExt cx="6530411" cy="2024464"/>
          </a:xfrm>
        </p:grpSpPr>
        <p:pic>
          <p:nvPicPr>
            <p:cNvPr id="10" name="Picture 45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904" t="64750"/>
            <a:stretch/>
          </p:blipFill>
          <p:spPr bwMode="auto">
            <a:xfrm>
              <a:off x="1307576" y="4927215"/>
              <a:ext cx="6530410" cy="436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3757" name="Picture 45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45" r="42170"/>
            <a:stretch/>
          </p:blipFill>
          <p:spPr bwMode="auto">
            <a:xfrm>
              <a:off x="1307575" y="3339235"/>
              <a:ext cx="6513115" cy="1238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3758" name="Picture 4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0376" y="4577485"/>
              <a:ext cx="6400800" cy="35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34233168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292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0210" y="1009485"/>
            <a:ext cx="74676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vl="1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	      ADD R0, R1, #42</a:t>
            </a:r>
          </a:p>
          <a:p>
            <a:pPr lvl="1"/>
            <a:endParaRPr lang="en-US" sz="5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en-US" sz="2000" b="1" i="1" dirty="0" err="1">
                <a:latin typeface="+mj-lt"/>
                <a:cs typeface="Courier New" panose="02070309020205020404" pitchFamily="49" charset="0"/>
              </a:rPr>
              <a:t>cond</a:t>
            </a:r>
            <a:r>
              <a:rPr lang="en-US" sz="2000" i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= 1110</a:t>
            </a:r>
            <a:r>
              <a:rPr lang="en-US" sz="2000" baseline="-25000" dirty="0">
                <a:latin typeface="+mj-lt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(14) for unconditional execution</a:t>
            </a:r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op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00</a:t>
            </a:r>
            <a:r>
              <a:rPr lang="en-US" sz="2000" baseline="-25000" dirty="0">
                <a:latin typeface="+mj-lt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(0) for data-processing instructions</a:t>
            </a:r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en-US" sz="2000" b="1" i="1" dirty="0" err="1">
                <a:latin typeface="+mj-lt"/>
                <a:cs typeface="Courier New" panose="02070309020205020404" pitchFamily="49" charset="0"/>
              </a:rPr>
              <a:t>cmd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0100</a:t>
            </a:r>
            <a:r>
              <a:rPr lang="en-US" sz="2000" baseline="-25000" dirty="0">
                <a:latin typeface="+mj-lt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(4) for 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ADD</a:t>
            </a:r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Src2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is an immediate so </a:t>
            </a: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I</a:t>
            </a:r>
            <a:r>
              <a:rPr lang="en-US" sz="2000" i="1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= 1</a:t>
            </a:r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Rd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0, </a:t>
            </a: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Rn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1</a:t>
            </a:r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imm8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42, </a:t>
            </a: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rot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lvl="1"/>
            <a:endParaRPr lang="en-US" sz="22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lvl="1"/>
            <a:endParaRPr lang="en-US" sz="1000" b="1" dirty="0">
              <a:solidFill>
                <a:schemeClr val="accent1"/>
              </a:solidFill>
              <a:latin typeface="Times New Roman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lvl="1"/>
            <a:endParaRPr lang="en-US" sz="22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marL="457200" indent="-457200"/>
            <a:endParaRPr lang="en-US" sz="24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DP Instruction with Immediate </a:t>
            </a:r>
            <a:r>
              <a:rPr lang="en-US" sz="4400" i="1" dirty="0">
                <a:solidFill>
                  <a:schemeClr val="bg1"/>
                </a:solidFill>
              </a:rPr>
              <a:t>Src2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307575" y="3339235"/>
            <a:ext cx="6530411" cy="2024464"/>
            <a:chOff x="1307575" y="3339235"/>
            <a:chExt cx="6530411" cy="2024464"/>
          </a:xfrm>
        </p:grpSpPr>
        <p:pic>
          <p:nvPicPr>
            <p:cNvPr id="10" name="Picture 45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904" t="64750"/>
            <a:stretch/>
          </p:blipFill>
          <p:spPr bwMode="auto">
            <a:xfrm>
              <a:off x="1307576" y="4927215"/>
              <a:ext cx="6530410" cy="436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3757" name="Picture 45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45" r="42170"/>
            <a:stretch/>
          </p:blipFill>
          <p:spPr bwMode="auto">
            <a:xfrm>
              <a:off x="1307575" y="3339235"/>
              <a:ext cx="6513115" cy="1238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3758" name="Picture 4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0376" y="4577485"/>
              <a:ext cx="6400800" cy="35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extBox 1"/>
          <p:cNvSpPr txBox="1"/>
          <p:nvPr/>
        </p:nvSpPr>
        <p:spPr>
          <a:xfrm>
            <a:off x="3419850" y="5387655"/>
            <a:ext cx="2611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0xE281002A</a:t>
            </a:r>
          </a:p>
        </p:txBody>
      </p:sp>
    </p:spTree>
    <p:extLst>
      <p:ext uri="{BB962C8B-B14F-4D97-AF65-F5344CB8AC3E}">
        <p14:creationId xmlns:p14="http://schemas.microsoft.com/office/powerpoint/2010/main" val="2977731635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292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971080"/>
            <a:ext cx="7543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vl="1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	 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SUB R2, R3, #0xFF0</a:t>
            </a:r>
            <a:endParaRPr lang="en-US" sz="20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i="1" dirty="0" err="1">
                <a:latin typeface="+mj-lt"/>
                <a:cs typeface="Courier New" panose="02070309020205020404" pitchFamily="49" charset="0"/>
              </a:rPr>
              <a:t>cond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1110</a:t>
            </a:r>
            <a:r>
              <a:rPr lang="en-US" sz="2000" baseline="-25000" dirty="0">
                <a:latin typeface="+mj-lt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(14) for unconditional execution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op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00</a:t>
            </a:r>
            <a:r>
              <a:rPr lang="en-US" sz="2000" baseline="-25000" dirty="0">
                <a:latin typeface="+mj-lt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(0) for data-processing instructions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i="1" dirty="0" err="1">
                <a:latin typeface="+mj-lt"/>
                <a:cs typeface="Courier New" panose="02070309020205020404" pitchFamily="49" charset="0"/>
              </a:rPr>
              <a:t>cmd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0010</a:t>
            </a:r>
            <a:r>
              <a:rPr lang="en-US" sz="2000" baseline="-25000" dirty="0">
                <a:latin typeface="+mj-lt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(2) for 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SUB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Src2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is an immediate so </a:t>
            </a: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=1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Rd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2, </a:t>
            </a: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Rn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3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imm8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0xFF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i="1" dirty="0">
                <a:latin typeface="+mj-lt"/>
                <a:cs typeface="Times New Roman" panose="02020603050405020304" pitchFamily="18" charset="0"/>
              </a:rPr>
              <a:t>imm8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must be rotated right by 28 to produce 0xFF0, so </a:t>
            </a: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rot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14</a:t>
            </a: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endParaRPr lang="en-US" sz="22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DP Instruction with Immediate </a:t>
            </a:r>
            <a:r>
              <a:rPr lang="en-US" sz="4400" i="1" dirty="0">
                <a:solidFill>
                  <a:schemeClr val="bg1"/>
                </a:solidFill>
              </a:rPr>
              <a:t>Src2</a:t>
            </a:r>
          </a:p>
        </p:txBody>
      </p:sp>
      <p:pic>
        <p:nvPicPr>
          <p:cNvPr id="207937" name="Picture 6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5" r="42299"/>
          <a:stretch/>
        </p:blipFill>
        <p:spPr bwMode="auto">
          <a:xfrm>
            <a:off x="1407055" y="4296935"/>
            <a:ext cx="6441440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59" r="-6863" b="32469"/>
          <a:stretch/>
        </p:blipFill>
        <p:spPr bwMode="auto">
          <a:xfrm>
            <a:off x="1407055" y="5044030"/>
            <a:ext cx="7589519" cy="458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5" r="42170" b="34084"/>
          <a:stretch/>
        </p:blipFill>
        <p:spPr bwMode="auto">
          <a:xfrm>
            <a:off x="1345980" y="3478590"/>
            <a:ext cx="6513115" cy="816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765495" y="5387655"/>
            <a:ext cx="2611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0xE2432EFF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877770" y="2084825"/>
            <a:ext cx="27407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cs typeface="Times New Roman" panose="02020603050405020304" pitchFamily="18" charset="0"/>
              </a:rPr>
              <a:t>ROR by 28 = </a:t>
            </a:r>
          </a:p>
          <a:p>
            <a:r>
              <a:rPr lang="en-US" sz="2400" b="1" dirty="0">
                <a:solidFill>
                  <a:srgbClr val="0070C0"/>
                </a:solidFill>
                <a:cs typeface="Times New Roman" panose="02020603050405020304" pitchFamily="18" charset="0"/>
              </a:rPr>
              <a:t>ROL by (32-28) = 4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293987"/>
      </p:ext>
    </p:extLst>
  </p:cSld>
  <p:clrMapOvr>
    <a:masterClrMapping/>
  </p:clrMapOvr>
  <p:transition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292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DP Instruction with Register </a:t>
            </a:r>
            <a:r>
              <a:rPr lang="en-US" sz="4400" i="1" dirty="0">
                <a:solidFill>
                  <a:schemeClr val="bg1"/>
                </a:solidFill>
              </a:rPr>
              <a:t>Src2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09045" y="2315255"/>
            <a:ext cx="8727817" cy="3548325"/>
            <a:chOff x="309045" y="2315255"/>
            <a:chExt cx="8727817" cy="3548325"/>
          </a:xfrm>
        </p:grpSpPr>
        <p:grpSp>
          <p:nvGrpSpPr>
            <p:cNvPr id="3" name="Group 2"/>
            <p:cNvGrpSpPr/>
            <p:nvPr/>
          </p:nvGrpSpPr>
          <p:grpSpPr>
            <a:xfrm>
              <a:off x="309045" y="3044950"/>
              <a:ext cx="8727817" cy="2818630"/>
              <a:chOff x="309045" y="3044950"/>
              <a:chExt cx="8727817" cy="2818630"/>
            </a:xfrm>
          </p:grpSpPr>
          <p:pic>
            <p:nvPicPr>
              <p:cNvPr id="7" name="Picture 65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9045" y="3044950"/>
                <a:ext cx="8492817" cy="28186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5892171" y="4611428"/>
                <a:ext cx="3144691" cy="12440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071266" y="3298720"/>
                <a:ext cx="1478592" cy="8983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6453845" y="4477125"/>
                <a:ext cx="230431" cy="8983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5800960" y="4611428"/>
                <a:ext cx="182423" cy="1617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5992985" y="2315255"/>
              <a:ext cx="2959600" cy="1731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9295" y="1143000"/>
            <a:ext cx="7924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i="1" dirty="0">
                <a:latin typeface="+mj-lt"/>
                <a:cs typeface="Courier New" panose="02070309020205020404" pitchFamily="49" charset="0"/>
              </a:rPr>
              <a:t>Src2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can be: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latin typeface="+mj-lt"/>
                <a:cs typeface="Times New Roman" panose="02020603050405020304" pitchFamily="18" charset="0"/>
              </a:rPr>
              <a:t>Immediate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Register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latin typeface="+mj-lt"/>
                <a:cs typeface="Times New Roman" panose="02020603050405020304" pitchFamily="18" charset="0"/>
              </a:rPr>
              <a:t>Register-shifted register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2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66150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45" y="3044950"/>
            <a:ext cx="8492817" cy="281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6292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DP Instruction with Register </a:t>
            </a:r>
            <a:r>
              <a:rPr lang="en-US" sz="4400" i="1" dirty="0">
                <a:solidFill>
                  <a:schemeClr val="bg1"/>
                </a:solidFill>
              </a:rPr>
              <a:t>Src2</a:t>
            </a:r>
          </a:p>
        </p:txBody>
      </p:sp>
      <p:sp>
        <p:nvSpPr>
          <p:cNvPr id="2" name="Rectangle 1"/>
          <p:cNvSpPr/>
          <p:nvPr/>
        </p:nvSpPr>
        <p:spPr>
          <a:xfrm>
            <a:off x="5992985" y="2315255"/>
            <a:ext cx="2959600" cy="1731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810562" y="4604490"/>
            <a:ext cx="3062797" cy="1244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9294" y="1143000"/>
            <a:ext cx="8577686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b="1" i="1" dirty="0">
                <a:cs typeface="Courier New" panose="02070309020205020404" pitchFamily="49" charset="0"/>
              </a:rPr>
              <a:t>Rm</a:t>
            </a:r>
            <a:r>
              <a:rPr lang="en-US" sz="2800" b="1" dirty="0">
                <a:cs typeface="Times New Roman" panose="02020603050405020304" pitchFamily="18" charset="0"/>
              </a:rPr>
              <a:t>:</a:t>
            </a:r>
            <a:r>
              <a:rPr lang="en-US" sz="2800" dirty="0">
                <a:cs typeface="Times New Roman" panose="02020603050405020304" pitchFamily="18" charset="0"/>
              </a:rPr>
              <a:t>	the second source operand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b="1" i="1" dirty="0">
                <a:cs typeface="Courier New" panose="02070309020205020404" pitchFamily="49" charset="0"/>
              </a:rPr>
              <a:t>shamt5</a:t>
            </a:r>
            <a:r>
              <a:rPr lang="en-US" sz="2800" b="1" dirty="0">
                <a:cs typeface="Times New Roman" panose="02020603050405020304" pitchFamily="18" charset="0"/>
              </a:rPr>
              <a:t>:</a:t>
            </a:r>
            <a:r>
              <a:rPr lang="en-US" sz="2800" dirty="0">
                <a:cs typeface="Times New Roman" panose="02020603050405020304" pitchFamily="18" charset="0"/>
              </a:rPr>
              <a:t>	the amount </a:t>
            </a:r>
            <a:r>
              <a:rPr lang="en-US" sz="2800" dirty="0">
                <a:cs typeface="Courier New" panose="02070309020205020404" pitchFamily="49" charset="0"/>
              </a:rPr>
              <a:t>Rm</a:t>
            </a:r>
            <a:r>
              <a:rPr lang="en-US" sz="2800" dirty="0">
                <a:cs typeface="Times New Roman" panose="02020603050405020304" pitchFamily="18" charset="0"/>
              </a:rPr>
              <a:t> is shifted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b="1" i="1" dirty="0" err="1">
                <a:cs typeface="Courier New" panose="02070309020205020404" pitchFamily="49" charset="0"/>
              </a:rPr>
              <a:t>sh</a:t>
            </a:r>
            <a:r>
              <a:rPr lang="en-US" sz="2800" b="1" dirty="0">
                <a:cs typeface="Times New Roman" panose="02020603050405020304" pitchFamily="18" charset="0"/>
              </a:rPr>
              <a:t>:</a:t>
            </a:r>
            <a:r>
              <a:rPr lang="en-US" sz="2800" dirty="0">
                <a:cs typeface="Times New Roman" panose="02020603050405020304" pitchFamily="18" charset="0"/>
              </a:rPr>
              <a:t>		the type of shift (i.e., &gt;&gt;, &lt;&lt;, &gt;&gt;&gt;, ROR)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400" dirty="0"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endParaRPr lang="en-US" sz="22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r>
              <a:rPr lang="en-US" sz="2200" dirty="0">
                <a:latin typeface="Times New Roman" pitchFamily="18" charset="0"/>
                <a:cs typeface="Times New Roman" panose="02020603050405020304" pitchFamily="18" charset="0"/>
              </a:rPr>
              <a:t>	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71266" y="3298720"/>
            <a:ext cx="1478592" cy="898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453845" y="4477125"/>
            <a:ext cx="230431" cy="898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690714"/>
      </p:ext>
    </p:extLst>
  </p:cSld>
  <p:clrMapOvr>
    <a:masterClrMapping/>
  </p:clrMapOvr>
  <p:transition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45" y="3044950"/>
            <a:ext cx="8492817" cy="281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6292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DP Instruction with Register </a:t>
            </a:r>
            <a:r>
              <a:rPr lang="en-US" sz="4400" i="1" dirty="0">
                <a:solidFill>
                  <a:schemeClr val="bg1"/>
                </a:solidFill>
              </a:rPr>
              <a:t>Src2</a:t>
            </a:r>
          </a:p>
        </p:txBody>
      </p:sp>
      <p:sp>
        <p:nvSpPr>
          <p:cNvPr id="2" name="Rectangle 1"/>
          <p:cNvSpPr/>
          <p:nvPr/>
        </p:nvSpPr>
        <p:spPr>
          <a:xfrm>
            <a:off x="5992985" y="2315255"/>
            <a:ext cx="2959600" cy="1731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810562" y="4604490"/>
            <a:ext cx="3062797" cy="1244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9295" y="1143000"/>
            <a:ext cx="7924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b="1" i="1" dirty="0">
                <a:cs typeface="Courier New" panose="02070309020205020404" pitchFamily="49" charset="0"/>
              </a:rPr>
              <a:t>Rm</a:t>
            </a:r>
            <a:r>
              <a:rPr lang="en-US" sz="2800" b="1" dirty="0">
                <a:cs typeface="Times New Roman" panose="02020603050405020304" pitchFamily="18" charset="0"/>
              </a:rPr>
              <a:t>:</a:t>
            </a:r>
            <a:r>
              <a:rPr lang="en-US" sz="2800" dirty="0">
                <a:cs typeface="Times New Roman" panose="02020603050405020304" pitchFamily="18" charset="0"/>
              </a:rPr>
              <a:t>	the second source operand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b="1" i="1" dirty="0">
                <a:cs typeface="Courier New" panose="02070309020205020404" pitchFamily="49" charset="0"/>
              </a:rPr>
              <a:t>shamt5</a:t>
            </a:r>
            <a:r>
              <a:rPr lang="en-US" sz="2800" b="1" dirty="0">
                <a:cs typeface="Times New Roman" panose="02020603050405020304" pitchFamily="18" charset="0"/>
              </a:rPr>
              <a:t>:</a:t>
            </a:r>
            <a:r>
              <a:rPr lang="en-US" sz="2800" dirty="0">
                <a:cs typeface="Times New Roman" panose="02020603050405020304" pitchFamily="18" charset="0"/>
              </a:rPr>
              <a:t>	the amount </a:t>
            </a:r>
            <a:r>
              <a:rPr lang="en-US" sz="2800" dirty="0" err="1">
                <a:cs typeface="Courier New" panose="02070309020205020404" pitchFamily="49" charset="0"/>
              </a:rPr>
              <a:t>Rm</a:t>
            </a:r>
            <a:r>
              <a:rPr lang="en-US" sz="2800" dirty="0">
                <a:cs typeface="Times New Roman" panose="02020603050405020304" pitchFamily="18" charset="0"/>
              </a:rPr>
              <a:t> is shifted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b="1" i="1" dirty="0" err="1">
                <a:cs typeface="Courier New" panose="02070309020205020404" pitchFamily="49" charset="0"/>
              </a:rPr>
              <a:t>sh</a:t>
            </a:r>
            <a:r>
              <a:rPr lang="en-US" sz="2800" b="1" dirty="0">
                <a:cs typeface="Times New Roman" panose="02020603050405020304" pitchFamily="18" charset="0"/>
              </a:rPr>
              <a:t>:</a:t>
            </a:r>
            <a:r>
              <a:rPr lang="en-US" sz="2800" dirty="0">
                <a:cs typeface="Times New Roman" panose="02020603050405020304" pitchFamily="18" charset="0"/>
              </a:rPr>
              <a:t>		the type of shift (i.e., &gt;&gt;, &lt;&lt;, &gt;&gt;&gt;, ROR)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400" dirty="0">
              <a:cs typeface="Times New Roman" panose="02020603050405020304" pitchFamily="18" charset="0"/>
            </a:endParaRPr>
          </a:p>
          <a:p>
            <a:pPr marL="0" lvl="1">
              <a:lnSpc>
                <a:spcPct val="90000"/>
              </a:lnSpc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cs typeface="Times New Roman" panose="02020603050405020304" pitchFamily="18" charset="0"/>
              </a:rPr>
              <a:t>    First, consider </a:t>
            </a:r>
            <a:r>
              <a:rPr lang="en-US" sz="2400" b="1" dirty="0" err="1">
                <a:solidFill>
                  <a:srgbClr val="0070C0"/>
                </a:solidFill>
                <a:cs typeface="Times New Roman" panose="02020603050405020304" pitchFamily="18" charset="0"/>
              </a:rPr>
              <a:t>unshifted</a:t>
            </a:r>
            <a:r>
              <a:rPr lang="en-US" sz="2400" b="1" dirty="0">
                <a:solidFill>
                  <a:srgbClr val="0070C0"/>
                </a:solidFill>
                <a:cs typeface="Times New Roman" panose="02020603050405020304" pitchFamily="18" charset="0"/>
              </a:rPr>
              <a:t> versions of </a:t>
            </a:r>
            <a:r>
              <a:rPr lang="en-US" sz="2400" b="1" i="1" dirty="0">
                <a:solidFill>
                  <a:srgbClr val="0070C0"/>
                </a:solidFill>
                <a:cs typeface="Courier New" panose="02070309020205020404" pitchFamily="49" charset="0"/>
              </a:rPr>
              <a:t>Rm</a:t>
            </a:r>
            <a:r>
              <a:rPr lang="en-US" sz="2400" b="1" dirty="0">
                <a:solidFill>
                  <a:srgbClr val="0070C0"/>
                </a:solidFill>
                <a:cs typeface="Times New Roman" panose="02020603050405020304" pitchFamily="18" charset="0"/>
              </a:rPr>
              <a:t> (</a:t>
            </a:r>
            <a:r>
              <a:rPr lang="en-US" sz="2400" b="1" i="1" dirty="0">
                <a:solidFill>
                  <a:srgbClr val="0070C0"/>
                </a:solidFill>
                <a:cs typeface="Courier New" panose="02070309020205020404" pitchFamily="49" charset="0"/>
              </a:rPr>
              <a:t>shamt5</a:t>
            </a:r>
            <a:r>
              <a:rPr lang="en-US" sz="2400" b="1" dirty="0">
                <a:solidFill>
                  <a:srgbClr val="0070C0"/>
                </a:solidFill>
                <a:cs typeface="Times New Roman" panose="02020603050405020304" pitchFamily="18" charset="0"/>
              </a:rPr>
              <a:t>=0, </a:t>
            </a:r>
            <a:r>
              <a:rPr lang="en-US" sz="2400" b="1" i="1" dirty="0" err="1">
                <a:solidFill>
                  <a:srgbClr val="0070C0"/>
                </a:solidFill>
                <a:cs typeface="Courier New" panose="02070309020205020404" pitchFamily="49" charset="0"/>
              </a:rPr>
              <a:t>sh</a:t>
            </a:r>
            <a:r>
              <a:rPr lang="en-US" sz="2400" b="1" dirty="0">
                <a:solidFill>
                  <a:srgbClr val="0070C0"/>
                </a:solidFill>
                <a:cs typeface="Times New Roman" panose="02020603050405020304" pitchFamily="18" charset="0"/>
              </a:rPr>
              <a:t>=0)</a:t>
            </a:r>
            <a:endParaRPr lang="en-US" sz="2400" b="1" dirty="0">
              <a:solidFill>
                <a:srgbClr val="0070C0"/>
              </a:solidFill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endParaRPr lang="en-US" sz="22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r>
              <a:rPr lang="en-US" sz="2200" dirty="0">
                <a:latin typeface="Times New Roman" pitchFamily="18" charset="0"/>
                <a:cs typeface="Times New Roman" panose="02020603050405020304" pitchFamily="18" charset="0"/>
              </a:rPr>
              <a:t>	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71266" y="3298720"/>
            <a:ext cx="1478592" cy="898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453845" y="4477125"/>
            <a:ext cx="230431" cy="898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1571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292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971080"/>
            <a:ext cx="7543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vl="1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	 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ADD R5, R6, R7</a:t>
            </a:r>
            <a:endParaRPr lang="en-US" sz="20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i="1" dirty="0" err="1">
                <a:latin typeface="+mj-lt"/>
                <a:cs typeface="Courier New" panose="02070309020205020404" pitchFamily="49" charset="0"/>
              </a:rPr>
              <a:t>cond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1110</a:t>
            </a:r>
            <a:r>
              <a:rPr lang="en-US" sz="2000" baseline="-25000" dirty="0">
                <a:latin typeface="+mj-lt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(14) for unconditional execution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op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00</a:t>
            </a:r>
            <a:r>
              <a:rPr lang="en-US" sz="2000" baseline="-25000" dirty="0">
                <a:latin typeface="+mj-lt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(0) for data-processing instructions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i="1" dirty="0" err="1">
                <a:latin typeface="+mj-lt"/>
                <a:cs typeface="Courier New" panose="02070309020205020404" pitchFamily="49" charset="0"/>
              </a:rPr>
              <a:t>cmd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0100</a:t>
            </a:r>
            <a:r>
              <a:rPr lang="en-US" sz="2000" baseline="-25000" dirty="0">
                <a:latin typeface="+mj-lt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(4) for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Src2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is a register so </a:t>
            </a: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=0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Rd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5, </a:t>
            </a: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Rn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6, </a:t>
            </a:r>
            <a:r>
              <a:rPr lang="en-US" sz="2000" b="1" i="1" dirty="0">
                <a:latin typeface="+mj-lt"/>
                <a:cs typeface="Times New Roman" panose="02020603050405020304" pitchFamily="18" charset="0"/>
              </a:rPr>
              <a:t>Rm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7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i="1" dirty="0" err="1">
                <a:latin typeface="+mj-lt"/>
                <a:cs typeface="Courier New" panose="02070309020205020404" pitchFamily="49" charset="0"/>
              </a:rPr>
              <a:t>shamt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0, </a:t>
            </a:r>
            <a:r>
              <a:rPr lang="en-US" sz="2000" b="1" i="1" dirty="0" err="1">
                <a:latin typeface="+mj-lt"/>
                <a:cs typeface="Times New Roman" panose="02020603050405020304" pitchFamily="18" charset="0"/>
              </a:rPr>
              <a:t>sh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0</a:t>
            </a: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endParaRPr lang="en-US" sz="22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DP Instruction with Register </a:t>
            </a:r>
            <a:r>
              <a:rPr lang="en-US" sz="4400" i="1" dirty="0">
                <a:solidFill>
                  <a:schemeClr val="bg1"/>
                </a:solidFill>
              </a:rPr>
              <a:t>Src2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65495" y="5387655"/>
            <a:ext cx="2611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0xE0865007</a:t>
            </a:r>
          </a:p>
        </p:txBody>
      </p:sp>
      <p:pic>
        <p:nvPicPr>
          <p:cNvPr id="25907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304925" y="3429000"/>
            <a:ext cx="65341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515"/>
          <a:stretch/>
        </p:blipFill>
        <p:spPr bwMode="auto">
          <a:xfrm>
            <a:off x="1304925" y="4829865"/>
            <a:ext cx="6534150" cy="44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376" y="4494385"/>
            <a:ext cx="64008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0067403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45" y="3068290"/>
            <a:ext cx="8492817" cy="281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6292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DP Instruction with Register </a:t>
            </a:r>
            <a:r>
              <a:rPr lang="en-US" sz="4400" i="1" dirty="0">
                <a:solidFill>
                  <a:schemeClr val="bg1"/>
                </a:solidFill>
              </a:rPr>
              <a:t>Src2</a:t>
            </a:r>
          </a:p>
        </p:txBody>
      </p:sp>
      <p:sp>
        <p:nvSpPr>
          <p:cNvPr id="2" name="Rectangle 1"/>
          <p:cNvSpPr/>
          <p:nvPr/>
        </p:nvSpPr>
        <p:spPr>
          <a:xfrm>
            <a:off x="5992985" y="2315255"/>
            <a:ext cx="2959600" cy="1731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848968" y="4627830"/>
            <a:ext cx="3062797" cy="1244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9295" y="1143000"/>
            <a:ext cx="7924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b="1" i="1" dirty="0">
                <a:cs typeface="Courier New" panose="02070309020205020404" pitchFamily="49" charset="0"/>
              </a:rPr>
              <a:t>Rm</a:t>
            </a:r>
            <a:r>
              <a:rPr lang="en-US" sz="2800" b="1" dirty="0">
                <a:cs typeface="Times New Roman" panose="02020603050405020304" pitchFamily="18" charset="0"/>
              </a:rPr>
              <a:t>:</a:t>
            </a:r>
            <a:r>
              <a:rPr lang="en-US" sz="2800" dirty="0">
                <a:cs typeface="Times New Roman" panose="02020603050405020304" pitchFamily="18" charset="0"/>
              </a:rPr>
              <a:t>	the second source operand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b="1" i="1" dirty="0">
                <a:cs typeface="Courier New" panose="02070309020205020404" pitchFamily="49" charset="0"/>
              </a:rPr>
              <a:t>shamt5</a:t>
            </a:r>
            <a:r>
              <a:rPr lang="en-US" sz="2800" b="1" dirty="0">
                <a:cs typeface="Times New Roman" panose="02020603050405020304" pitchFamily="18" charset="0"/>
              </a:rPr>
              <a:t>:</a:t>
            </a:r>
            <a:r>
              <a:rPr lang="en-US" sz="2800" dirty="0">
                <a:cs typeface="Times New Roman" panose="02020603050405020304" pitchFamily="18" charset="0"/>
              </a:rPr>
              <a:t>	the amount </a:t>
            </a:r>
            <a:r>
              <a:rPr lang="en-US" sz="2800" dirty="0">
                <a:cs typeface="Courier New" panose="02070309020205020404" pitchFamily="49" charset="0"/>
              </a:rPr>
              <a:t>Rm</a:t>
            </a:r>
            <a:r>
              <a:rPr lang="en-US" sz="2800" dirty="0">
                <a:cs typeface="Times New Roman" panose="02020603050405020304" pitchFamily="18" charset="0"/>
              </a:rPr>
              <a:t> is shifted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b="1" i="1" dirty="0" err="1">
                <a:cs typeface="Courier New" panose="02070309020205020404" pitchFamily="49" charset="0"/>
              </a:rPr>
              <a:t>sh</a:t>
            </a:r>
            <a:r>
              <a:rPr lang="en-US" sz="2800" b="1" dirty="0">
                <a:cs typeface="Times New Roman" panose="02020603050405020304" pitchFamily="18" charset="0"/>
              </a:rPr>
              <a:t>:</a:t>
            </a:r>
            <a:r>
              <a:rPr lang="en-US" sz="2800" dirty="0">
                <a:cs typeface="Times New Roman" panose="02020603050405020304" pitchFamily="18" charset="0"/>
              </a:rPr>
              <a:t>		the type of shift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400" dirty="0">
              <a:cs typeface="Times New Roman" panose="02020603050405020304" pitchFamily="18" charset="0"/>
            </a:endParaRPr>
          </a:p>
          <a:p>
            <a:pPr marL="0" lvl="1">
              <a:lnSpc>
                <a:spcPct val="90000"/>
              </a:lnSpc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cs typeface="Times New Roman" panose="02020603050405020304" pitchFamily="18" charset="0"/>
              </a:rPr>
              <a:t>    </a:t>
            </a:r>
            <a:endParaRPr lang="en-US" sz="22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r>
              <a:rPr lang="en-US" sz="2200" dirty="0">
                <a:latin typeface="Times New Roman" pitchFamily="18" charset="0"/>
                <a:cs typeface="Times New Roman" panose="02020603050405020304" pitchFamily="18" charset="0"/>
              </a:rPr>
              <a:t>	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71266" y="3322060"/>
            <a:ext cx="1478592" cy="898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453845" y="4500465"/>
            <a:ext cx="230431" cy="898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810562" y="4627830"/>
            <a:ext cx="105613" cy="91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732613"/>
              </p:ext>
            </p:extLst>
          </p:nvPr>
        </p:nvGraphicFramePr>
        <p:xfrm>
          <a:off x="6761085" y="1470345"/>
          <a:ext cx="179283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8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4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663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Shift</a:t>
                      </a:r>
                      <a:r>
                        <a:rPr lang="en-US" baseline="0" dirty="0">
                          <a:latin typeface="+mj-lt"/>
                        </a:rPr>
                        <a:t> Type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err="1">
                          <a:latin typeface="+mj-lt"/>
                          <a:cs typeface="Courier New" panose="02070309020205020404" pitchFamily="49" charset="0"/>
                        </a:rPr>
                        <a:t>sh</a:t>
                      </a:r>
                      <a:endParaRPr lang="en-US" i="1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663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LSL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00</a:t>
                      </a:r>
                      <a:r>
                        <a:rPr lang="en-US" baseline="-25000" dirty="0">
                          <a:latin typeface="+mj-lt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663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LSR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+mj-lt"/>
                        </a:rPr>
                        <a:t>01</a:t>
                      </a:r>
                      <a:r>
                        <a:rPr lang="en-US" baseline="-25000" dirty="0">
                          <a:latin typeface="+mj-lt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663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ASR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+mj-lt"/>
                        </a:rPr>
                        <a:t>10</a:t>
                      </a:r>
                      <a:r>
                        <a:rPr lang="en-US" baseline="-25000" dirty="0">
                          <a:latin typeface="+mj-lt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663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ROR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+mj-lt"/>
                        </a:rPr>
                        <a:t>11</a:t>
                      </a:r>
                      <a:r>
                        <a:rPr lang="en-US" baseline="-25000" dirty="0">
                          <a:latin typeface="+mj-lt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839091" y="3015243"/>
            <a:ext cx="4153894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90000"/>
              </a:lnSpc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cs typeface="Times New Roman" panose="02020603050405020304" pitchFamily="18" charset="0"/>
              </a:rPr>
              <a:t>Now, consider shifted versions.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18912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292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DP Instruction with Register </a:t>
            </a:r>
            <a:r>
              <a:rPr lang="en-US" sz="4400" i="1" dirty="0">
                <a:solidFill>
                  <a:schemeClr val="bg1"/>
                </a:solidFill>
              </a:rPr>
              <a:t>Src2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09045" y="2315255"/>
            <a:ext cx="8643540" cy="3571665"/>
            <a:chOff x="309045" y="2315255"/>
            <a:chExt cx="8643540" cy="3571665"/>
          </a:xfrm>
        </p:grpSpPr>
        <p:grpSp>
          <p:nvGrpSpPr>
            <p:cNvPr id="4" name="Group 3"/>
            <p:cNvGrpSpPr/>
            <p:nvPr/>
          </p:nvGrpSpPr>
          <p:grpSpPr>
            <a:xfrm>
              <a:off x="309045" y="3068290"/>
              <a:ext cx="8602720" cy="2818630"/>
              <a:chOff x="309045" y="3068290"/>
              <a:chExt cx="8602720" cy="2818630"/>
            </a:xfrm>
          </p:grpSpPr>
          <p:pic>
            <p:nvPicPr>
              <p:cNvPr id="10" name="Picture 65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9045" y="3068290"/>
                <a:ext cx="8492817" cy="28186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5848968" y="4627830"/>
                <a:ext cx="3062797" cy="12440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5071266" y="3322060"/>
                <a:ext cx="1478592" cy="8983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6453845" y="4500465"/>
                <a:ext cx="230431" cy="8983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5810562" y="4627830"/>
                <a:ext cx="105613" cy="918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Rectangle 18"/>
            <p:cNvSpPr/>
            <p:nvPr/>
          </p:nvSpPr>
          <p:spPr>
            <a:xfrm>
              <a:off x="5992985" y="2315255"/>
              <a:ext cx="2959600" cy="1731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895515"/>
            <a:ext cx="7543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vl="1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	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ORR R9, R5, R3,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LSR #2</a:t>
            </a:r>
            <a:endParaRPr lang="en-US" sz="2000" b="1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+mj-lt"/>
                <a:cs typeface="Courier New" panose="02070309020205020404" pitchFamily="49" charset="0"/>
              </a:rPr>
              <a:t>Operation: 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R9 = R5 OR (R3 &gt;&gt; 2)</a:t>
            </a:r>
            <a:endParaRPr lang="en-US" sz="2000" b="1" dirty="0">
              <a:latin typeface="+mj-lt"/>
              <a:cs typeface="Courier New" panose="020703090202050204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i="1" dirty="0" err="1">
                <a:latin typeface="+mj-lt"/>
                <a:cs typeface="Courier New" panose="02070309020205020404" pitchFamily="49" charset="0"/>
              </a:rPr>
              <a:t>cond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1110</a:t>
            </a:r>
            <a:r>
              <a:rPr lang="en-US" sz="2000" baseline="-25000" dirty="0">
                <a:latin typeface="+mj-lt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(14) for unconditional execution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op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00</a:t>
            </a:r>
            <a:r>
              <a:rPr lang="en-US" sz="2000" baseline="-25000" dirty="0">
                <a:latin typeface="+mj-lt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(0) for data-processing instructions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i="1" dirty="0" err="1">
                <a:latin typeface="+mj-lt"/>
                <a:cs typeface="Courier New" panose="02070309020205020404" pitchFamily="49" charset="0"/>
              </a:rPr>
              <a:t>cmd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1100</a:t>
            </a:r>
            <a:r>
              <a:rPr lang="en-US" sz="2000" baseline="-25000" dirty="0">
                <a:latin typeface="+mj-lt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(12) for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ORR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Src2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is a register so </a:t>
            </a: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=0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Rd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9, </a:t>
            </a: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Rn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5, </a:t>
            </a:r>
            <a:r>
              <a:rPr lang="en-US" sz="2000" b="1" i="1" dirty="0">
                <a:latin typeface="+mj-lt"/>
                <a:cs typeface="Times New Roman" panose="02020603050405020304" pitchFamily="18" charset="0"/>
              </a:rPr>
              <a:t>Rm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3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shamt5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2, </a:t>
            </a:r>
            <a:r>
              <a:rPr lang="en-US" sz="2000" b="1" i="1" dirty="0" err="1">
                <a:latin typeface="+mj-lt"/>
                <a:cs typeface="Times New Roman" panose="02020603050405020304" pitchFamily="18" charset="0"/>
              </a:rPr>
              <a:t>sh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01</a:t>
            </a:r>
            <a:r>
              <a:rPr lang="en-US" sz="2000" baseline="-25000" dirty="0">
                <a:cs typeface="Times New Roman" panose="02020603050405020304" pitchFamily="18" charset="0"/>
              </a:rPr>
              <a:t>2 </a:t>
            </a:r>
            <a:r>
              <a:rPr lang="en-US" sz="2000" dirty="0">
                <a:cs typeface="Times New Roman" panose="02020603050405020304" pitchFamily="18" charset="0"/>
              </a:rPr>
              <a:t>(LSR)</a:t>
            </a:r>
          </a:p>
          <a:p>
            <a:pPr lvl="1"/>
            <a:endParaRPr lang="en-US" sz="2000" dirty="0">
              <a:cs typeface="Times New Roman" panose="02020603050405020304" pitchFamily="18" charset="0"/>
            </a:endParaRPr>
          </a:p>
          <a:p>
            <a:pPr lvl="1"/>
            <a:endParaRPr lang="en-US" sz="2000" dirty="0">
              <a:cs typeface="Times New Roman" panose="02020603050405020304" pitchFamily="18" charset="0"/>
            </a:endParaRPr>
          </a:p>
          <a:p>
            <a:pPr lvl="1"/>
            <a:endParaRPr lang="en-US" sz="2000" baseline="-25000" dirty="0"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endParaRPr lang="en-US" sz="22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13410" y="4944103"/>
            <a:ext cx="589776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2000" dirty="0">
                <a:cs typeface="Times New Roman" panose="02020603050405020304" pitchFamily="18" charset="0"/>
              </a:rPr>
              <a:t>1110   00  0 1100 0  0101  1001    00010 01 0  0011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  <a:cs typeface="Times New Roman" panose="02020603050405020304" pitchFamily="18" charset="0"/>
              </a:rPr>
              <a:t>0xE1859123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91901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124" name="Rectangle 4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488920" y="1143000"/>
            <a:ext cx="8077200" cy="5181600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sz="3600" b="1" dirty="0">
                <a:solidFill>
                  <a:srgbClr val="0070C0"/>
                </a:solidFill>
              </a:rPr>
              <a:t>Smaller is Faster</a:t>
            </a:r>
          </a:p>
          <a:p>
            <a:r>
              <a:rPr lang="en-US" dirty="0"/>
              <a:t>ARM includes only a small number of registers</a:t>
            </a:r>
          </a:p>
          <a:p>
            <a:pPr>
              <a:buFontTx/>
              <a:buNone/>
            </a:pPr>
            <a:endParaRPr lang="en-US" sz="1800" dirty="0"/>
          </a:p>
        </p:txBody>
      </p:sp>
      <p:sp>
        <p:nvSpPr>
          <p:cNvPr id="102912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855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Design Principle 3</a:t>
            </a:r>
          </a:p>
        </p:txBody>
      </p:sp>
    </p:spTree>
    <p:extLst>
      <p:ext uri="{BB962C8B-B14F-4D97-AF65-F5344CB8AC3E}">
        <p14:creationId xmlns:p14="http://schemas.microsoft.com/office/powerpoint/2010/main" val="1803134215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292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DP with Register-shifted Reg. </a:t>
            </a:r>
            <a:r>
              <a:rPr lang="en-US" sz="4400" i="1" dirty="0">
                <a:solidFill>
                  <a:schemeClr val="bg1"/>
                </a:solidFill>
              </a:rPr>
              <a:t>Src2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09045" y="2315255"/>
            <a:ext cx="8717935" cy="3548325"/>
            <a:chOff x="309045" y="2315255"/>
            <a:chExt cx="8717935" cy="3548325"/>
          </a:xfrm>
        </p:grpSpPr>
        <p:pic>
          <p:nvPicPr>
            <p:cNvPr id="7" name="Picture 6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045" y="3044950"/>
              <a:ext cx="8492817" cy="2818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5992985" y="2315255"/>
              <a:ext cx="2959600" cy="1731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964183" y="3352190"/>
              <a:ext cx="3062797" cy="12440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071266" y="3298720"/>
              <a:ext cx="1478592" cy="8983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453845" y="4235505"/>
              <a:ext cx="230431" cy="8983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6185010" y="4493150"/>
              <a:ext cx="307240" cy="4720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9295" y="1143000"/>
            <a:ext cx="7924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i="1" dirty="0">
                <a:latin typeface="+mj-lt"/>
                <a:cs typeface="Courier New" panose="02070309020205020404" pitchFamily="49" charset="0"/>
              </a:rPr>
              <a:t>Src2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can be: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latin typeface="+mj-lt"/>
                <a:cs typeface="Times New Roman" panose="02020603050405020304" pitchFamily="18" charset="0"/>
              </a:rPr>
              <a:t>Immediate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latin typeface="+mj-lt"/>
                <a:cs typeface="Times New Roman" panose="02020603050405020304" pitchFamily="18" charset="0"/>
              </a:rPr>
              <a:t>Register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Register-shifted register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2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391777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292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DP with Register-shifted Reg. </a:t>
            </a:r>
            <a:r>
              <a:rPr lang="en-US" sz="4400" i="1" dirty="0">
                <a:solidFill>
                  <a:schemeClr val="bg1"/>
                </a:solidFill>
              </a:rPr>
              <a:t>Src2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09045" y="2315255"/>
            <a:ext cx="8717935" cy="3548325"/>
            <a:chOff x="309045" y="2315255"/>
            <a:chExt cx="8717935" cy="3548325"/>
          </a:xfrm>
        </p:grpSpPr>
        <p:pic>
          <p:nvPicPr>
            <p:cNvPr id="10" name="Picture 6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045" y="3044950"/>
              <a:ext cx="8492817" cy="2818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5964183" y="3352190"/>
              <a:ext cx="3062797" cy="12440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071266" y="3298720"/>
              <a:ext cx="1478592" cy="8983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453845" y="4235505"/>
              <a:ext cx="230431" cy="8983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185010" y="4493150"/>
              <a:ext cx="307240" cy="4720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992985" y="2315255"/>
              <a:ext cx="2959600" cy="1731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895515"/>
            <a:ext cx="7543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vl="1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  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EOR R8, R9, R10, ROR R12</a:t>
            </a:r>
            <a:endParaRPr lang="en-US" sz="20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+mj-lt"/>
                <a:cs typeface="Courier New" panose="02070309020205020404" pitchFamily="49" charset="0"/>
              </a:rPr>
              <a:t>Operation: 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R8 = R9 XOR (R10 ROR R12)</a:t>
            </a:r>
            <a:endParaRPr lang="en-US" sz="2000" b="1" dirty="0">
              <a:latin typeface="+mj-lt"/>
              <a:cs typeface="Courier New" panose="020703090202050204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i="1" dirty="0" err="1">
                <a:latin typeface="+mj-lt"/>
                <a:cs typeface="Courier New" panose="02070309020205020404" pitchFamily="49" charset="0"/>
              </a:rPr>
              <a:t>cond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1110</a:t>
            </a:r>
            <a:r>
              <a:rPr lang="en-US" sz="2000" baseline="-25000" dirty="0">
                <a:latin typeface="+mj-lt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(14) for unconditional execution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op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00</a:t>
            </a:r>
            <a:r>
              <a:rPr lang="en-US" sz="2000" baseline="-25000" dirty="0">
                <a:latin typeface="+mj-lt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(0) for data-processing instructions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i="1" dirty="0" err="1">
                <a:latin typeface="+mj-lt"/>
                <a:cs typeface="Courier New" panose="02070309020205020404" pitchFamily="49" charset="0"/>
              </a:rPr>
              <a:t>cmd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0001</a:t>
            </a:r>
            <a:r>
              <a:rPr lang="en-US" sz="2000" baseline="-25000" dirty="0">
                <a:latin typeface="+mj-lt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(1) for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Src2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is a register so </a:t>
            </a: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=0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Rd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8, </a:t>
            </a: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Rn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9, </a:t>
            </a:r>
            <a:r>
              <a:rPr lang="en-US" sz="2000" b="1" i="1" dirty="0">
                <a:latin typeface="+mj-lt"/>
                <a:cs typeface="Times New Roman" panose="02020603050405020304" pitchFamily="18" charset="0"/>
              </a:rPr>
              <a:t>Rm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10, </a:t>
            </a:r>
            <a:r>
              <a:rPr lang="en-US" sz="2000" b="1" i="1" dirty="0" err="1">
                <a:cs typeface="Times New Roman" panose="02020603050405020304" pitchFamily="18" charset="0"/>
              </a:rPr>
              <a:t>Rs</a:t>
            </a:r>
            <a:r>
              <a:rPr lang="en-US" sz="2000" dirty="0">
                <a:cs typeface="Times New Roman" panose="02020603050405020304" pitchFamily="18" charset="0"/>
              </a:rPr>
              <a:t> = 12</a:t>
            </a:r>
            <a:endParaRPr lang="en-US" sz="2000" dirty="0">
              <a:latin typeface="+mj-lt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i="1" dirty="0" err="1">
                <a:latin typeface="+mj-lt"/>
                <a:cs typeface="Times New Roman" panose="02020603050405020304" pitchFamily="18" charset="0"/>
              </a:rPr>
              <a:t>sh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11</a:t>
            </a:r>
            <a:r>
              <a:rPr lang="en-US" sz="2000" baseline="-25000" dirty="0">
                <a:cs typeface="Times New Roman" panose="02020603050405020304" pitchFamily="18" charset="0"/>
              </a:rPr>
              <a:t>2</a:t>
            </a:r>
            <a:r>
              <a:rPr lang="en-US" sz="2000" dirty="0">
                <a:cs typeface="Times New Roman" panose="02020603050405020304" pitchFamily="18" charset="0"/>
              </a:rPr>
              <a:t> (ROR)</a:t>
            </a:r>
            <a:endParaRPr lang="en-US" sz="22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113410" y="4944103"/>
            <a:ext cx="595547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2000" dirty="0">
                <a:cs typeface="Times New Roman" panose="02020603050405020304" pitchFamily="18" charset="0"/>
              </a:rPr>
              <a:t>1110   00  0 0001 0  1001  1000    1100 0 11 1  1010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  <a:cs typeface="Times New Roman" panose="02020603050405020304" pitchFamily="18" charset="0"/>
              </a:rPr>
              <a:t>0xE0298C7A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04015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28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50629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79925" y="3170238"/>
            <a:ext cx="1841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0" name="Rectangle 8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85344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Courier New" pitchFamily="49" charset="0"/>
                <a:cs typeface="Arial" charset="0"/>
              </a:rPr>
              <a:t>		</a:t>
            </a:r>
            <a:endParaRPr lang="en-US" sz="22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Shift Instructions Encoding</a:t>
            </a:r>
            <a:endParaRPr lang="en-US" sz="4400" i="1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482876"/>
              </p:ext>
            </p:extLst>
          </p:nvPr>
        </p:nvGraphicFramePr>
        <p:xfrm>
          <a:off x="2306105" y="1431940"/>
          <a:ext cx="3686880" cy="289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1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5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8394"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+mj-lt"/>
                        </a:rPr>
                        <a:t>Shift</a:t>
                      </a:r>
                      <a:r>
                        <a:rPr lang="en-US" sz="3200" baseline="0" dirty="0">
                          <a:latin typeface="+mj-lt"/>
                        </a:rPr>
                        <a:t> Type</a:t>
                      </a:r>
                      <a:endParaRPr lang="en-US" sz="32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i="1" dirty="0" err="1">
                          <a:latin typeface="+mj-lt"/>
                          <a:cs typeface="Courier New" panose="02070309020205020404" pitchFamily="49" charset="0"/>
                        </a:rPr>
                        <a:t>sh</a:t>
                      </a:r>
                      <a:endParaRPr lang="en-US" sz="3200" i="1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394"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+mj-lt"/>
                        </a:rPr>
                        <a:t>LSL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+mj-lt"/>
                        </a:rPr>
                        <a:t>00</a:t>
                      </a:r>
                      <a:r>
                        <a:rPr lang="en-US" sz="3200" baseline="-25000" dirty="0">
                          <a:latin typeface="+mj-lt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8394"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+mj-lt"/>
                        </a:rPr>
                        <a:t>LSR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+mj-lt"/>
                        </a:rPr>
                        <a:t>01</a:t>
                      </a:r>
                      <a:r>
                        <a:rPr lang="en-US" sz="3200" baseline="-25000" dirty="0">
                          <a:latin typeface="+mj-lt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8394"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+mj-lt"/>
                        </a:rPr>
                        <a:t>ASR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+mj-lt"/>
                        </a:rPr>
                        <a:t>10</a:t>
                      </a:r>
                      <a:r>
                        <a:rPr lang="en-US" sz="3200" baseline="-25000" dirty="0">
                          <a:latin typeface="+mj-lt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8394"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+mj-lt"/>
                        </a:rPr>
                        <a:t>ROR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+mj-lt"/>
                        </a:rPr>
                        <a:t>11</a:t>
                      </a:r>
                      <a:r>
                        <a:rPr lang="en-US" sz="3200" baseline="-25000" dirty="0">
                          <a:latin typeface="+mj-lt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8079615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28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Shift Instructions: Immediate </a:t>
            </a:r>
            <a:r>
              <a:rPr lang="en-US" sz="4400" dirty="0" err="1">
                <a:solidFill>
                  <a:schemeClr val="bg1"/>
                </a:solidFill>
              </a:rPr>
              <a:t>shamt</a:t>
            </a:r>
            <a:endParaRPr lang="en-US" sz="4400" i="1" dirty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70640" y="2161635"/>
            <a:ext cx="8643540" cy="3724065"/>
            <a:chOff x="461445" y="2315255"/>
            <a:chExt cx="8643540" cy="3724065"/>
          </a:xfrm>
        </p:grpSpPr>
        <p:sp>
          <p:nvSpPr>
            <p:cNvPr id="14" name="Rectangle 13"/>
            <p:cNvSpPr/>
            <p:nvPr/>
          </p:nvSpPr>
          <p:spPr>
            <a:xfrm>
              <a:off x="5992985" y="2315255"/>
              <a:ext cx="2959600" cy="1731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6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445" y="3220690"/>
              <a:ext cx="8492817" cy="2818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Rectangle 15"/>
            <p:cNvSpPr/>
            <p:nvPr/>
          </p:nvSpPr>
          <p:spPr>
            <a:xfrm>
              <a:off x="6001368" y="4780230"/>
              <a:ext cx="3062797" cy="12440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223666" y="3474460"/>
              <a:ext cx="1478592" cy="8983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606245" y="4652865"/>
              <a:ext cx="230431" cy="8983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962962" y="4780230"/>
              <a:ext cx="105613" cy="918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45385" y="2467655"/>
              <a:ext cx="2959600" cy="1731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895515"/>
            <a:ext cx="7543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vl="1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  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ROR R1, R2, #23</a:t>
            </a:r>
            <a:endParaRPr lang="en-US" sz="20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+mj-lt"/>
                <a:cs typeface="Courier New" panose="02070309020205020404" pitchFamily="49" charset="0"/>
              </a:rPr>
              <a:t>Operation: 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R1 = R2 ROR 23</a:t>
            </a:r>
            <a:endParaRPr lang="en-US" sz="2000" b="1" baseline="-25000" dirty="0">
              <a:latin typeface="+mj-lt"/>
              <a:cs typeface="Courier New" panose="020703090202050204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i="1" dirty="0" err="1">
                <a:latin typeface="+mj-lt"/>
                <a:cs typeface="Courier New" panose="02070309020205020404" pitchFamily="49" charset="0"/>
              </a:rPr>
              <a:t>cond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1110</a:t>
            </a:r>
            <a:r>
              <a:rPr lang="en-US" sz="2000" baseline="-25000" dirty="0">
                <a:latin typeface="+mj-lt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(14) for unconditional execution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op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00</a:t>
            </a:r>
            <a:r>
              <a:rPr lang="en-US" sz="2000" baseline="-25000" dirty="0">
                <a:latin typeface="+mj-lt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(0) for data-processing instructions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i="1" dirty="0" err="1">
                <a:latin typeface="+mj-lt"/>
                <a:cs typeface="Courier New" panose="02070309020205020404" pitchFamily="49" charset="0"/>
              </a:rPr>
              <a:t>cmd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1101</a:t>
            </a:r>
            <a:r>
              <a:rPr lang="en-US" sz="2000" baseline="-25000" dirty="0">
                <a:latin typeface="+mj-lt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(13) for all shifts (LSL, LSR, ASR, and ROR)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Src2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is an immediate-shifted register so </a:t>
            </a: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=0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Rd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1, </a:t>
            </a: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Rn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0, </a:t>
            </a:r>
            <a:r>
              <a:rPr lang="en-US" sz="2000" b="1" i="1" dirty="0">
                <a:latin typeface="+mj-lt"/>
                <a:cs typeface="Times New Roman" panose="02020603050405020304" pitchFamily="18" charset="0"/>
              </a:rPr>
              <a:t>Rm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2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i="1" dirty="0">
                <a:latin typeface="+mj-lt"/>
                <a:cs typeface="Times New Roman" panose="02020603050405020304" pitchFamily="18" charset="0"/>
              </a:rPr>
              <a:t>shamt5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23, </a:t>
            </a:r>
            <a:r>
              <a:rPr lang="en-US" sz="2000" b="1" i="1" dirty="0" err="1">
                <a:latin typeface="+mj-lt"/>
                <a:cs typeface="Times New Roman" panose="02020603050405020304" pitchFamily="18" charset="0"/>
              </a:rPr>
              <a:t>sh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11</a:t>
            </a:r>
            <a:r>
              <a:rPr lang="en-US" sz="2000" baseline="-25000" dirty="0">
                <a:cs typeface="Times New Roman" panose="02020603050405020304" pitchFamily="18" charset="0"/>
              </a:rPr>
              <a:t>2</a:t>
            </a:r>
            <a:r>
              <a:rPr lang="en-US" sz="2000" dirty="0">
                <a:cs typeface="Times New Roman" panose="02020603050405020304" pitchFamily="18" charset="0"/>
              </a:rPr>
              <a:t> (ROR)</a:t>
            </a:r>
            <a:endParaRPr lang="en-US" sz="22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113410" y="5017250"/>
            <a:ext cx="589776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2000" dirty="0">
                <a:cs typeface="Times New Roman" panose="02020603050405020304" pitchFamily="18" charset="0"/>
              </a:rPr>
              <a:t>1110   00  0 1101 0  0000  0001    10111 11 0  0010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  <a:cs typeface="Times New Roman" panose="02020603050405020304" pitchFamily="18" charset="0"/>
              </a:rPr>
              <a:t>0xE1A01BE2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150273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270640" y="2161635"/>
            <a:ext cx="8643540" cy="3724065"/>
            <a:chOff x="461445" y="2315255"/>
            <a:chExt cx="8643540" cy="3724065"/>
          </a:xfrm>
        </p:grpSpPr>
        <p:sp>
          <p:nvSpPr>
            <p:cNvPr id="23" name="Rectangle 22"/>
            <p:cNvSpPr/>
            <p:nvPr/>
          </p:nvSpPr>
          <p:spPr>
            <a:xfrm>
              <a:off x="5992985" y="2315255"/>
              <a:ext cx="2959600" cy="1731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6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445" y="3220690"/>
              <a:ext cx="8492817" cy="2818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6001368" y="4780230"/>
              <a:ext cx="3062797" cy="12440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223666" y="3474460"/>
              <a:ext cx="1478592" cy="8983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606245" y="4652865"/>
              <a:ext cx="230431" cy="8983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962962" y="4780230"/>
              <a:ext cx="105613" cy="918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145385" y="2467655"/>
              <a:ext cx="2959600" cy="1731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0628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Shift Instructions: Immediate </a:t>
            </a:r>
            <a:r>
              <a:rPr lang="en-US" sz="4400" dirty="0" err="1">
                <a:solidFill>
                  <a:schemeClr val="bg1"/>
                </a:solidFill>
              </a:rPr>
              <a:t>shamt</a:t>
            </a:r>
            <a:endParaRPr lang="en-US" sz="4400" i="1" dirty="0">
              <a:solidFill>
                <a:schemeClr val="bg1"/>
              </a:solidFill>
            </a:endParaRPr>
          </a:p>
        </p:txBody>
      </p:sp>
      <p:sp>
        <p:nvSpPr>
          <p:cNvPr id="8" name="Rectangle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895515"/>
            <a:ext cx="7543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vl="1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  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ROR R1, R2, #23</a:t>
            </a:r>
            <a:endParaRPr lang="en-US" sz="20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+mj-lt"/>
                <a:cs typeface="Courier New" panose="02070309020205020404" pitchFamily="49" charset="0"/>
              </a:rPr>
              <a:t>Operation: 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R1 = R2 ROR 23</a:t>
            </a:r>
            <a:endParaRPr lang="en-US" sz="2000" b="1" baseline="-25000" dirty="0">
              <a:latin typeface="+mj-lt"/>
              <a:cs typeface="Courier New" panose="020703090202050204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i="1" dirty="0" err="1">
                <a:latin typeface="+mj-lt"/>
                <a:cs typeface="Courier New" panose="02070309020205020404" pitchFamily="49" charset="0"/>
              </a:rPr>
              <a:t>cond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1110</a:t>
            </a:r>
            <a:r>
              <a:rPr lang="en-US" sz="2000" baseline="-25000" dirty="0">
                <a:latin typeface="+mj-lt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(14) for unconditional execution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op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00</a:t>
            </a:r>
            <a:r>
              <a:rPr lang="en-US" sz="2000" baseline="-25000" dirty="0">
                <a:latin typeface="+mj-lt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(0) for data-processing instructions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i="1" dirty="0" err="1">
                <a:latin typeface="+mj-lt"/>
                <a:cs typeface="Courier New" panose="02070309020205020404" pitchFamily="49" charset="0"/>
              </a:rPr>
              <a:t>cmd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1101</a:t>
            </a:r>
            <a:r>
              <a:rPr lang="en-US" sz="2000" baseline="-25000" dirty="0">
                <a:latin typeface="+mj-lt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(13) for all shifts (LSL, LSR, ASR, and ROR)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Src2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is an immediate-shifted register so </a:t>
            </a: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=0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Rd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1, </a:t>
            </a: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Rn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0, </a:t>
            </a:r>
            <a:r>
              <a:rPr lang="en-US" sz="2000" b="1" i="1" dirty="0">
                <a:latin typeface="+mj-lt"/>
                <a:cs typeface="Times New Roman" panose="02020603050405020304" pitchFamily="18" charset="0"/>
              </a:rPr>
              <a:t>Rm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2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i="1" dirty="0">
                <a:latin typeface="+mj-lt"/>
                <a:cs typeface="Times New Roman" panose="02020603050405020304" pitchFamily="18" charset="0"/>
              </a:rPr>
              <a:t>shamt5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23, </a:t>
            </a:r>
            <a:r>
              <a:rPr lang="en-US" sz="2000" b="1" i="1" dirty="0" err="1">
                <a:latin typeface="+mj-lt"/>
                <a:cs typeface="Times New Roman" panose="02020603050405020304" pitchFamily="18" charset="0"/>
              </a:rPr>
              <a:t>sh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11</a:t>
            </a:r>
            <a:r>
              <a:rPr lang="en-US" sz="2000" baseline="-25000" dirty="0">
                <a:cs typeface="Times New Roman" panose="02020603050405020304" pitchFamily="18" charset="0"/>
              </a:rPr>
              <a:t>2</a:t>
            </a:r>
            <a:r>
              <a:rPr lang="en-US" sz="2000" dirty="0">
                <a:cs typeface="Times New Roman" panose="02020603050405020304" pitchFamily="18" charset="0"/>
              </a:rPr>
              <a:t> (ROR)</a:t>
            </a:r>
            <a:endParaRPr lang="en-US" sz="22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31390" y="2929735"/>
            <a:ext cx="2573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Uses (immediate-shifted) register </a:t>
            </a:r>
            <a:r>
              <a:rPr lang="en-US" sz="2400" b="1" i="1" dirty="0">
                <a:solidFill>
                  <a:srgbClr val="0070C0"/>
                </a:solidFill>
              </a:rPr>
              <a:t>Src2</a:t>
            </a:r>
            <a:r>
              <a:rPr lang="en-US" sz="2400" b="1" dirty="0">
                <a:solidFill>
                  <a:srgbClr val="0070C0"/>
                </a:solidFill>
              </a:rPr>
              <a:t> encoding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-113410" y="5017250"/>
            <a:ext cx="589776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2000" dirty="0">
                <a:cs typeface="Times New Roman" panose="02020603050405020304" pitchFamily="18" charset="0"/>
              </a:rPr>
              <a:t>1110   00  0 1101 0  0000  0001    10111 11 0  0010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  <a:cs typeface="Times New Roman" panose="02020603050405020304" pitchFamily="18" charset="0"/>
              </a:rPr>
              <a:t>0xE1A01BE2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078793"/>
      </p:ext>
    </p:extLst>
  </p:cSld>
  <p:clrMapOvr>
    <a:masterClrMapping/>
  </p:clrMapOvr>
  <p:transition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28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Shift Instructions: Register </a:t>
            </a:r>
            <a:r>
              <a:rPr lang="en-US" sz="4400" dirty="0" err="1">
                <a:solidFill>
                  <a:schemeClr val="bg1"/>
                </a:solidFill>
              </a:rPr>
              <a:t>shamt</a:t>
            </a:r>
            <a:endParaRPr lang="en-US" sz="4400" i="1" dirty="0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09045" y="2315255"/>
            <a:ext cx="8717935" cy="3548325"/>
            <a:chOff x="309045" y="2315255"/>
            <a:chExt cx="8717935" cy="3548325"/>
          </a:xfrm>
        </p:grpSpPr>
        <p:sp>
          <p:nvSpPr>
            <p:cNvPr id="1050629" name="Rectangle 5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4479925" y="3170238"/>
              <a:ext cx="184150" cy="519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pic>
          <p:nvPicPr>
            <p:cNvPr id="9" name="Picture 6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045" y="3044950"/>
              <a:ext cx="8492817" cy="2818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5964183" y="3352190"/>
              <a:ext cx="3062797" cy="12440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071266" y="3298720"/>
              <a:ext cx="1478592" cy="8983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453845" y="4235505"/>
              <a:ext cx="230431" cy="8983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185010" y="4493150"/>
              <a:ext cx="307240" cy="4720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992985" y="2315255"/>
              <a:ext cx="2959600" cy="1731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895515"/>
            <a:ext cx="7543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vl="1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  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ASR R5, R6, R10</a:t>
            </a:r>
            <a:endParaRPr lang="en-US" sz="20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+mj-lt"/>
                <a:cs typeface="Courier New" panose="02070309020205020404" pitchFamily="49" charset="0"/>
              </a:rPr>
              <a:t>Operation: 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R5 = R6 &gt;&gt;&gt; R10</a:t>
            </a:r>
            <a:r>
              <a:rPr lang="en-US" sz="2000" baseline="-25000" dirty="0">
                <a:latin typeface="+mj-lt"/>
                <a:cs typeface="Courier New" panose="02070309020205020404" pitchFamily="49" charset="0"/>
              </a:rPr>
              <a:t>7:0</a:t>
            </a:r>
            <a:endParaRPr lang="en-US" sz="2000" b="1" baseline="-25000" dirty="0">
              <a:latin typeface="+mj-lt"/>
              <a:cs typeface="Courier New" panose="020703090202050204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i="1" dirty="0" err="1">
                <a:latin typeface="+mj-lt"/>
                <a:cs typeface="Courier New" panose="02070309020205020404" pitchFamily="49" charset="0"/>
              </a:rPr>
              <a:t>cond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1110</a:t>
            </a:r>
            <a:r>
              <a:rPr lang="en-US" sz="2000" baseline="-25000" dirty="0">
                <a:latin typeface="+mj-lt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(14) for unconditional execution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op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00</a:t>
            </a:r>
            <a:r>
              <a:rPr lang="en-US" sz="2000" baseline="-25000" dirty="0">
                <a:latin typeface="+mj-lt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(0) for data-processing instructions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i="1" dirty="0" err="1">
                <a:latin typeface="+mj-lt"/>
                <a:cs typeface="Courier New" panose="02070309020205020404" pitchFamily="49" charset="0"/>
              </a:rPr>
              <a:t>cmd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1101</a:t>
            </a:r>
            <a:r>
              <a:rPr lang="en-US" sz="2000" baseline="-25000" dirty="0">
                <a:latin typeface="+mj-lt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(13) for all shifts (LSL, LSR, ASR, and ROR)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Src2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is a register so </a:t>
            </a: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=0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Rd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5, </a:t>
            </a: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Rn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0, </a:t>
            </a:r>
            <a:r>
              <a:rPr lang="en-US" sz="2000" b="1" i="1" dirty="0">
                <a:latin typeface="+mj-lt"/>
                <a:cs typeface="Times New Roman" panose="02020603050405020304" pitchFamily="18" charset="0"/>
              </a:rPr>
              <a:t>Rm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6, </a:t>
            </a:r>
            <a:r>
              <a:rPr lang="en-US" sz="2000" b="1" i="1" dirty="0" err="1">
                <a:cs typeface="Times New Roman" panose="02020603050405020304" pitchFamily="18" charset="0"/>
              </a:rPr>
              <a:t>Rs</a:t>
            </a:r>
            <a:r>
              <a:rPr lang="en-US" sz="2000" dirty="0">
                <a:cs typeface="Times New Roman" panose="02020603050405020304" pitchFamily="18" charset="0"/>
              </a:rPr>
              <a:t> = 10</a:t>
            </a:r>
            <a:endParaRPr lang="en-US" sz="2000" dirty="0">
              <a:latin typeface="+mj-lt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i="1" dirty="0" err="1">
                <a:latin typeface="+mj-lt"/>
                <a:cs typeface="Times New Roman" panose="02020603050405020304" pitchFamily="18" charset="0"/>
              </a:rPr>
              <a:t>sh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10</a:t>
            </a:r>
            <a:r>
              <a:rPr lang="en-US" sz="2000" baseline="-25000" dirty="0">
                <a:cs typeface="Times New Roman" panose="02020603050405020304" pitchFamily="18" charset="0"/>
              </a:rPr>
              <a:t>2</a:t>
            </a:r>
            <a:r>
              <a:rPr lang="en-US" sz="2000" dirty="0">
                <a:cs typeface="Times New Roman" panose="02020603050405020304" pitchFamily="18" charset="0"/>
              </a:rPr>
              <a:t> (ASR)</a:t>
            </a:r>
            <a:endParaRPr lang="en-US" sz="22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113410" y="5017250"/>
            <a:ext cx="589776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2000" dirty="0">
                <a:cs typeface="Times New Roman" panose="02020603050405020304" pitchFamily="18" charset="0"/>
              </a:rPr>
              <a:t>1110   00  0 1101 0  0000  0101    1010 0 10 1 0110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  <a:cs typeface="Times New Roman" panose="02020603050405020304" pitchFamily="18" charset="0"/>
              </a:rPr>
              <a:t>0xE1A05A56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75074"/>
      </p:ext>
    </p:extLst>
  </p:cSld>
  <p:clrMapOvr>
    <a:masterClrMapping/>
  </p:clrMapOvr>
  <p:transition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28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Shift Instructions: Register </a:t>
            </a:r>
            <a:r>
              <a:rPr lang="en-US" sz="4400" dirty="0" err="1">
                <a:solidFill>
                  <a:schemeClr val="bg1"/>
                </a:solidFill>
              </a:rPr>
              <a:t>shamt</a:t>
            </a:r>
            <a:endParaRPr lang="en-US" sz="4400" i="1" dirty="0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09045" y="2315255"/>
            <a:ext cx="8717935" cy="3548325"/>
            <a:chOff x="309045" y="2315255"/>
            <a:chExt cx="8717935" cy="3548325"/>
          </a:xfrm>
        </p:grpSpPr>
        <p:sp>
          <p:nvSpPr>
            <p:cNvPr id="1050629" name="Rectangle 5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4479925" y="3170238"/>
              <a:ext cx="184150" cy="519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pic>
          <p:nvPicPr>
            <p:cNvPr id="9" name="Picture 6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045" y="3044950"/>
              <a:ext cx="8492817" cy="2818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5964183" y="3352190"/>
              <a:ext cx="3062797" cy="12440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071266" y="3298720"/>
              <a:ext cx="1478592" cy="8983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453845" y="4235505"/>
              <a:ext cx="230431" cy="8983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185010" y="4493150"/>
              <a:ext cx="307240" cy="4720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992985" y="2315255"/>
              <a:ext cx="2959600" cy="1731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895515"/>
            <a:ext cx="7543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vl="1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  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ASR R5, R6, R10</a:t>
            </a:r>
            <a:endParaRPr lang="en-US" sz="20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+mj-lt"/>
                <a:cs typeface="Courier New" panose="02070309020205020404" pitchFamily="49" charset="0"/>
              </a:rPr>
              <a:t>Operation: 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R5 = R6 &gt;&gt;&gt; R10</a:t>
            </a:r>
            <a:r>
              <a:rPr lang="en-US" sz="2000" baseline="-25000" dirty="0">
                <a:latin typeface="+mj-lt"/>
                <a:cs typeface="Courier New" panose="02070309020205020404" pitchFamily="49" charset="0"/>
              </a:rPr>
              <a:t>7:0</a:t>
            </a:r>
            <a:endParaRPr lang="en-US" sz="2000" b="1" baseline="-25000" dirty="0">
              <a:latin typeface="+mj-lt"/>
              <a:cs typeface="Courier New" panose="020703090202050204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i="1" dirty="0" err="1">
                <a:latin typeface="+mj-lt"/>
                <a:cs typeface="Courier New" panose="02070309020205020404" pitchFamily="49" charset="0"/>
              </a:rPr>
              <a:t>cond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1110</a:t>
            </a:r>
            <a:r>
              <a:rPr lang="en-US" sz="2000" baseline="-25000" dirty="0">
                <a:latin typeface="+mj-lt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(14) for unconditional execution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op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00</a:t>
            </a:r>
            <a:r>
              <a:rPr lang="en-US" sz="2000" baseline="-25000" dirty="0">
                <a:latin typeface="+mj-lt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(0) for data-processing instructions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i="1" dirty="0" err="1">
                <a:latin typeface="+mj-lt"/>
                <a:cs typeface="Courier New" panose="02070309020205020404" pitchFamily="49" charset="0"/>
              </a:rPr>
              <a:t>cmd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1101</a:t>
            </a:r>
            <a:r>
              <a:rPr lang="en-US" sz="2000" baseline="-25000" dirty="0">
                <a:latin typeface="+mj-lt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(13) for all shifts (LSL, LSR, ASR, and ROR)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Src2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is a register so </a:t>
            </a: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=0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Rd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5, </a:t>
            </a: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Rn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0, </a:t>
            </a:r>
            <a:r>
              <a:rPr lang="en-US" sz="2000" b="1" i="1" dirty="0">
                <a:latin typeface="+mj-lt"/>
                <a:cs typeface="Times New Roman" panose="02020603050405020304" pitchFamily="18" charset="0"/>
              </a:rPr>
              <a:t>Rm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6, </a:t>
            </a:r>
            <a:r>
              <a:rPr lang="en-US" sz="2000" b="1" i="1" dirty="0" err="1">
                <a:cs typeface="Times New Roman" panose="02020603050405020304" pitchFamily="18" charset="0"/>
              </a:rPr>
              <a:t>Rs</a:t>
            </a:r>
            <a:r>
              <a:rPr lang="en-US" sz="2000" dirty="0">
                <a:cs typeface="Times New Roman" panose="02020603050405020304" pitchFamily="18" charset="0"/>
              </a:rPr>
              <a:t> = 10</a:t>
            </a:r>
            <a:endParaRPr lang="en-US" sz="2000" dirty="0">
              <a:latin typeface="+mj-lt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i="1" dirty="0" err="1">
                <a:latin typeface="+mj-lt"/>
                <a:cs typeface="Times New Roman" panose="02020603050405020304" pitchFamily="18" charset="0"/>
              </a:rPr>
              <a:t>sh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10</a:t>
            </a:r>
            <a:r>
              <a:rPr lang="en-US" sz="2000" baseline="-25000" dirty="0">
                <a:cs typeface="Times New Roman" panose="02020603050405020304" pitchFamily="18" charset="0"/>
              </a:rPr>
              <a:t>2</a:t>
            </a:r>
            <a:r>
              <a:rPr lang="en-US" sz="2000" dirty="0">
                <a:cs typeface="Times New Roman" panose="02020603050405020304" pitchFamily="18" charset="0"/>
              </a:rPr>
              <a:t> (ASR)</a:t>
            </a:r>
            <a:endParaRPr lang="en-US" sz="22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113410" y="5017250"/>
            <a:ext cx="589776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2000" dirty="0">
                <a:cs typeface="Times New Roman" panose="02020603050405020304" pitchFamily="18" charset="0"/>
              </a:rPr>
              <a:t>1110   00  0 1101 0  0000  0101    1010 0 10 1 0110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  <a:cs typeface="Times New Roman" panose="02020603050405020304" pitchFamily="18" charset="0"/>
              </a:rPr>
              <a:t>0xE1A05A56</a:t>
            </a:r>
          </a:p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031390" y="2929735"/>
            <a:ext cx="2573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Uses register-shifted register </a:t>
            </a:r>
            <a:r>
              <a:rPr lang="en-US" sz="2400" b="1" i="1" dirty="0">
                <a:solidFill>
                  <a:srgbClr val="0070C0"/>
                </a:solidFill>
              </a:rPr>
              <a:t>Src2</a:t>
            </a:r>
            <a:r>
              <a:rPr lang="en-US" sz="2400" b="1" dirty="0">
                <a:solidFill>
                  <a:srgbClr val="0070C0"/>
                </a:solidFill>
              </a:rPr>
              <a:t> encoding</a:t>
            </a:r>
          </a:p>
        </p:txBody>
      </p:sp>
    </p:spTree>
    <p:extLst>
      <p:ext uri="{BB962C8B-B14F-4D97-AF65-F5344CB8AC3E}">
        <p14:creationId xmlns:p14="http://schemas.microsoft.com/office/powerpoint/2010/main" val="1347741758"/>
      </p:ext>
    </p:extLst>
  </p:cSld>
  <p:clrMapOvr>
    <a:masterClrMapping/>
  </p:clrMapOvr>
  <p:transition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65" name="Picture 6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60" y="2995421"/>
            <a:ext cx="8492817" cy="281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6292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9295" y="1143000"/>
            <a:ext cx="7924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i="1" dirty="0">
                <a:latin typeface="+mj-lt"/>
                <a:cs typeface="Courier New" panose="02070309020205020404" pitchFamily="49" charset="0"/>
              </a:rPr>
              <a:t>Src2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can be: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latin typeface="+mj-lt"/>
                <a:cs typeface="Times New Roman" panose="02020603050405020304" pitchFamily="18" charset="0"/>
              </a:rPr>
              <a:t>Immediate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latin typeface="+mj-lt"/>
                <a:cs typeface="Times New Roman" panose="02020603050405020304" pitchFamily="18" charset="0"/>
              </a:rPr>
              <a:t>Register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latin typeface="+mj-lt"/>
                <a:cs typeface="Times New Roman" panose="02020603050405020304" pitchFamily="18" charset="0"/>
              </a:rPr>
              <a:t>Register-shifted register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2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Review: Data-processing Format</a:t>
            </a:r>
          </a:p>
        </p:txBody>
      </p:sp>
    </p:spTree>
    <p:extLst>
      <p:ext uri="{BB962C8B-B14F-4D97-AF65-F5344CB8AC3E}">
        <p14:creationId xmlns:p14="http://schemas.microsoft.com/office/powerpoint/2010/main" val="3929262474"/>
      </p:ext>
    </p:extLst>
  </p:cSld>
  <p:clrMapOvr>
    <a:masterClrMapping/>
  </p:clrMapOvr>
  <p:transition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269" name="Rectangle 5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408449" y="1009485"/>
            <a:ext cx="8196075" cy="5181600"/>
          </a:xfrm>
        </p:spPr>
        <p:txBody>
          <a:bodyPr>
            <a:noAutofit/>
          </a:bodyPr>
          <a:lstStyle/>
          <a:p>
            <a:r>
              <a:rPr lang="en-US" dirty="0"/>
              <a:t>Data-processing</a:t>
            </a:r>
          </a:p>
          <a:p>
            <a:r>
              <a:rPr lang="en-US" b="1" dirty="0">
                <a:solidFill>
                  <a:srgbClr val="0070C0"/>
                </a:solidFill>
              </a:rPr>
              <a:t>Memory</a:t>
            </a:r>
          </a:p>
          <a:p>
            <a:r>
              <a:rPr lang="en-US" dirty="0"/>
              <a:t>Branch</a:t>
            </a:r>
          </a:p>
        </p:txBody>
      </p:sp>
      <p:sp>
        <p:nvSpPr>
          <p:cNvPr id="103526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Instruction Formats</a:t>
            </a:r>
          </a:p>
        </p:txBody>
      </p:sp>
    </p:spTree>
    <p:extLst>
      <p:ext uri="{BB962C8B-B14F-4D97-AF65-F5344CB8AC3E}">
        <p14:creationId xmlns:p14="http://schemas.microsoft.com/office/powerpoint/2010/main" val="1887502449"/>
      </p:ext>
    </p:extLst>
  </p:cSld>
  <p:clrMapOvr>
    <a:masterClrMapping/>
  </p:clrMapOvr>
  <p:transition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040" name="Picture 7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65" y="3794228"/>
            <a:ext cx="12582510" cy="2092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6292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24260" y="1164350"/>
            <a:ext cx="864354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latin typeface="+mj-lt"/>
                <a:cs typeface="Courier New" panose="02070309020205020404" pitchFamily="49" charset="0"/>
              </a:rPr>
              <a:t>Encodes: 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LDR</a:t>
            </a:r>
            <a:r>
              <a:rPr lang="en-US" sz="3200" dirty="0">
                <a:latin typeface="+mj-lt"/>
                <a:cs typeface="Courier New" panose="02070309020205020404" pitchFamily="49" charset="0"/>
              </a:rPr>
              <a:t>, 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3200" dirty="0">
                <a:latin typeface="+mj-lt"/>
                <a:cs typeface="Courier New" panose="02070309020205020404" pitchFamily="49" charset="0"/>
              </a:rPr>
              <a:t>, 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LDRB</a:t>
            </a:r>
            <a:r>
              <a:rPr lang="en-US" sz="3200" dirty="0">
                <a:latin typeface="+mj-lt"/>
                <a:cs typeface="Courier New" panose="02070309020205020404" pitchFamily="49" charset="0"/>
              </a:rPr>
              <a:t>, 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STRB</a:t>
            </a:r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lnSpc>
                <a:spcPct val="90000"/>
              </a:lnSpc>
              <a:buFontTx/>
              <a:buChar char="•"/>
            </a:pPr>
            <a:r>
              <a:rPr lang="en-US" sz="2400" b="1" i="1" dirty="0">
                <a:latin typeface="+mj-lt"/>
                <a:cs typeface="Courier New" panose="02070309020205020404" pitchFamily="49" charset="0"/>
              </a:rPr>
              <a:t>op 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= 	01</a:t>
            </a:r>
            <a:r>
              <a:rPr lang="en-US" sz="2400" baseline="-25000" dirty="0">
                <a:latin typeface="+mj-lt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</a:t>
            </a:r>
          </a:p>
          <a:p>
            <a:pPr marL="457200" indent="-457200">
              <a:lnSpc>
                <a:spcPct val="90000"/>
              </a:lnSpc>
              <a:buFontTx/>
              <a:buChar char="•"/>
            </a:pPr>
            <a:r>
              <a:rPr lang="en-US" sz="2400" b="1" i="1" dirty="0">
                <a:latin typeface="+mj-lt"/>
                <a:cs typeface="Times New Roman" panose="02020603050405020304" pitchFamily="18" charset="0"/>
              </a:rPr>
              <a:t>Rn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= 	base register</a:t>
            </a:r>
          </a:p>
          <a:p>
            <a:pPr marL="457200" indent="-457200">
              <a:lnSpc>
                <a:spcPct val="90000"/>
              </a:lnSpc>
              <a:buFontTx/>
              <a:buChar char="•"/>
            </a:pPr>
            <a:r>
              <a:rPr lang="en-US" sz="2400" b="1" i="1" dirty="0">
                <a:latin typeface="+mj-lt"/>
                <a:cs typeface="Times New Roman" panose="02020603050405020304" pitchFamily="18" charset="0"/>
              </a:rPr>
              <a:t>Rd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= 	destination (load), source (store)</a:t>
            </a:r>
          </a:p>
          <a:p>
            <a:pPr marL="457200" indent="-457200">
              <a:lnSpc>
                <a:spcPct val="90000"/>
              </a:lnSpc>
              <a:buFontTx/>
              <a:buChar char="•"/>
            </a:pPr>
            <a:r>
              <a:rPr lang="en-US" sz="2400" b="1" i="1" dirty="0">
                <a:latin typeface="+mj-lt"/>
                <a:cs typeface="Times New Roman" panose="02020603050405020304" pitchFamily="18" charset="0"/>
              </a:rPr>
              <a:t>Src2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= 	offset</a:t>
            </a:r>
          </a:p>
          <a:p>
            <a:pPr marL="457200" indent="-457200">
              <a:lnSpc>
                <a:spcPct val="90000"/>
              </a:lnSpc>
              <a:buFontTx/>
              <a:buChar char="•"/>
            </a:pPr>
            <a:r>
              <a:rPr lang="en-US" sz="2400" b="1" i="1" dirty="0" err="1">
                <a:latin typeface="+mj-lt"/>
                <a:cs typeface="Courier New" panose="02070309020205020404" pitchFamily="49" charset="0"/>
              </a:rPr>
              <a:t>funct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= 	6 control bits</a:t>
            </a:r>
            <a:endParaRPr lang="en-US" sz="2400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Memory Instruction Format</a:t>
            </a:r>
            <a:endParaRPr lang="en-US" sz="4400" i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605995" y="3485985"/>
            <a:ext cx="5491915" cy="1171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763000" y="3352190"/>
            <a:ext cx="4488530" cy="25334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590780" y="5228825"/>
            <a:ext cx="5491915" cy="5044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36529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0222" name="Group 78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05525292"/>
              </p:ext>
            </p:extLst>
          </p:nvPr>
        </p:nvGraphicFramePr>
        <p:xfrm>
          <a:off x="904665" y="1371600"/>
          <a:ext cx="7239000" cy="3819524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007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Name</a:t>
                      </a:r>
                      <a:endParaRPr kumimoji="0" 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Use</a:t>
                      </a:r>
                      <a:endParaRPr kumimoji="0" 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4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Argument / return value / temporary variable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R1-R3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Argument / temporary variables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R4-R11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Saved variables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Temporary variable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R13 (SP)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Stack Pointer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R14 (LR)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Link Register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767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R15 (PC)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Program Counter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4745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ARM Register Set</a:t>
            </a:r>
          </a:p>
        </p:txBody>
      </p:sp>
    </p:spTree>
    <p:extLst>
      <p:ext uri="{BB962C8B-B14F-4D97-AF65-F5344CB8AC3E}">
        <p14:creationId xmlns:p14="http://schemas.microsoft.com/office/powerpoint/2010/main" val="3130340551"/>
      </p:ext>
    </p:extLst>
  </p:cSld>
  <p:clrMapOvr>
    <a:masterClrMapping/>
  </p:clrMapOvr>
  <p:transition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06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1206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12069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47465" y="1202755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latin typeface="+mj-lt"/>
                <a:cs typeface="Arial" charset="0"/>
              </a:rPr>
              <a:t>Recall: Address = Base Address + Offset</a:t>
            </a: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Example:</a:t>
            </a:r>
            <a:r>
              <a:rPr lang="en-US" sz="2800" dirty="0">
                <a:latin typeface="+mj-lt"/>
                <a:cs typeface="Arial" charset="0"/>
              </a:rPr>
              <a:t>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LDR R1, [R2, #4]</a:t>
            </a: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r>
              <a:rPr lang="en-US" sz="2800" dirty="0">
                <a:latin typeface="+mj-lt"/>
                <a:cs typeface="Arial" charset="0"/>
              </a:rPr>
              <a:t>	Base Address = R2, Offset = 4</a:t>
            </a: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r>
              <a:rPr lang="en-US" sz="2800" dirty="0">
                <a:latin typeface="+mj-lt"/>
                <a:cs typeface="Arial" charset="0"/>
              </a:rPr>
              <a:t>	Address = (R2 + 4)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Base address always in a register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The offset can be: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latin typeface="+mj-lt"/>
                <a:cs typeface="Arial" charset="0"/>
              </a:rPr>
              <a:t>an immediate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latin typeface="+mj-lt"/>
                <a:cs typeface="Arial" charset="0"/>
              </a:rPr>
              <a:t>a register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latin typeface="+mj-lt"/>
                <a:cs typeface="Arial" charset="0"/>
              </a:rPr>
              <a:t>or a scaled (shifted) register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Offset Options</a:t>
            </a:r>
            <a:endParaRPr lang="en-US" sz="4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495128"/>
      </p:ext>
    </p:extLst>
  </p:cSld>
  <p:clrMapOvr>
    <a:masterClrMapping/>
  </p:clrMapOvr>
  <p:transition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06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1206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808172"/>
              </p:ext>
            </p:extLst>
          </p:nvPr>
        </p:nvGraphicFramePr>
        <p:xfrm>
          <a:off x="462665" y="1238715"/>
          <a:ext cx="8295480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7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7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ARM</a:t>
                      </a:r>
                      <a:r>
                        <a:rPr lang="en-US" sz="3200" baseline="0" dirty="0"/>
                        <a:t> Assembly</a:t>
                      </a:r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Memory</a:t>
                      </a:r>
                      <a:r>
                        <a:rPr lang="en-US" sz="3200" baseline="0" dirty="0"/>
                        <a:t> Address</a:t>
                      </a:r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 R0, [R3, #4]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R3 + 4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 R0, [R5, #-16]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aseline="0" dirty="0"/>
                        <a:t>R5 – 16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 R1,</a:t>
                      </a:r>
                      <a:r>
                        <a:rPr lang="en-US" sz="24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[R6, R7]</a:t>
                      </a:r>
                      <a:endParaRPr lang="en-US" sz="2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R6 + R7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 R2, [R8, -R9]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R8 </a:t>
                      </a:r>
                      <a:r>
                        <a:rPr lang="en-US" sz="2800" baseline="0" dirty="0"/>
                        <a:t>–</a:t>
                      </a:r>
                      <a:r>
                        <a:rPr lang="en-US" sz="2800" dirty="0"/>
                        <a:t> R9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 R3, [R10</a:t>
                      </a:r>
                      <a:r>
                        <a:rPr lang="en-US" sz="24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R11, LSL #2]</a:t>
                      </a:r>
                      <a:endParaRPr lang="en-US" sz="2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R10 + (R11 &lt;&lt; 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 R4, [R1,</a:t>
                      </a:r>
                      <a:r>
                        <a:rPr lang="en-US" sz="24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-R12, ASR #4]</a:t>
                      </a:r>
                      <a:endParaRPr lang="en-US" sz="2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R1 </a:t>
                      </a:r>
                      <a:r>
                        <a:rPr lang="en-US" sz="2800" baseline="0" dirty="0"/>
                        <a:t>– (R12 &gt;&gt;&gt; 4)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 R0, [R9]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Offset Examples</a:t>
            </a:r>
            <a:endParaRPr lang="en-US" sz="4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642657"/>
      </p:ext>
    </p:extLst>
  </p:cSld>
  <p:clrMapOvr>
    <a:masterClrMapping/>
  </p:clrMapOvr>
  <p:transition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292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93830" y="1164350"/>
            <a:ext cx="8948366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latin typeface="+mj-lt"/>
                <a:cs typeface="Courier New" panose="02070309020205020404" pitchFamily="49" charset="0"/>
              </a:rPr>
              <a:t>Encodes: 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LDR</a:t>
            </a:r>
            <a:r>
              <a:rPr lang="en-US" sz="3200" dirty="0">
                <a:latin typeface="+mj-lt"/>
                <a:cs typeface="Courier New" panose="02070309020205020404" pitchFamily="49" charset="0"/>
              </a:rPr>
              <a:t>, 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3200" dirty="0">
                <a:latin typeface="+mj-lt"/>
                <a:cs typeface="Courier New" panose="02070309020205020404" pitchFamily="49" charset="0"/>
              </a:rPr>
              <a:t>, 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LDRB</a:t>
            </a:r>
            <a:r>
              <a:rPr lang="en-US" sz="3200" dirty="0">
                <a:latin typeface="+mj-lt"/>
                <a:cs typeface="Courier New" panose="02070309020205020404" pitchFamily="49" charset="0"/>
              </a:rPr>
              <a:t>, 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STRB</a:t>
            </a:r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lnSpc>
                <a:spcPct val="90000"/>
              </a:lnSpc>
              <a:buFontTx/>
              <a:buChar char="•"/>
            </a:pPr>
            <a:r>
              <a:rPr lang="en-US" sz="2400" b="1" i="1" dirty="0">
                <a:latin typeface="+mj-lt"/>
                <a:cs typeface="Courier New" panose="02070309020205020404" pitchFamily="49" charset="0"/>
              </a:rPr>
              <a:t>op 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= 	01</a:t>
            </a:r>
            <a:r>
              <a:rPr lang="en-US" sz="2400" baseline="-25000" dirty="0">
                <a:latin typeface="+mj-lt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</a:t>
            </a:r>
          </a:p>
          <a:p>
            <a:pPr marL="457200" indent="-457200">
              <a:lnSpc>
                <a:spcPct val="90000"/>
              </a:lnSpc>
              <a:buFontTx/>
              <a:buChar char="•"/>
            </a:pPr>
            <a:r>
              <a:rPr lang="en-US" sz="2400" b="1" i="1" dirty="0">
                <a:latin typeface="+mj-lt"/>
                <a:cs typeface="Times New Roman" panose="02020603050405020304" pitchFamily="18" charset="0"/>
              </a:rPr>
              <a:t>Rn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= 	base register</a:t>
            </a:r>
          </a:p>
          <a:p>
            <a:pPr marL="457200" indent="-457200">
              <a:lnSpc>
                <a:spcPct val="90000"/>
              </a:lnSpc>
              <a:buFontTx/>
              <a:buChar char="•"/>
            </a:pPr>
            <a:r>
              <a:rPr lang="en-US" sz="2400" b="1" i="1" dirty="0">
                <a:latin typeface="+mj-lt"/>
                <a:cs typeface="Times New Roman" panose="02020603050405020304" pitchFamily="18" charset="0"/>
              </a:rPr>
              <a:t>Rd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= 	destination (load), source (store)</a:t>
            </a:r>
          </a:p>
          <a:p>
            <a:pPr marL="457200" indent="-457200">
              <a:lnSpc>
                <a:spcPct val="90000"/>
              </a:lnSpc>
              <a:buFontTx/>
              <a:buChar char="•"/>
            </a:pPr>
            <a:r>
              <a:rPr lang="en-US" sz="2400" b="1" i="1" dirty="0">
                <a:latin typeface="+mj-lt"/>
                <a:cs typeface="Times New Roman" panose="02020603050405020304" pitchFamily="18" charset="0"/>
              </a:rPr>
              <a:t>Src2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= 	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offset: register (optionally shifted) or immediate</a:t>
            </a:r>
          </a:p>
          <a:p>
            <a:pPr marL="457200" indent="-457200">
              <a:lnSpc>
                <a:spcPct val="90000"/>
              </a:lnSpc>
              <a:buFontTx/>
              <a:buChar char="•"/>
            </a:pPr>
            <a:r>
              <a:rPr lang="en-US" sz="2400" b="1" i="1" dirty="0" err="1">
                <a:latin typeface="+mj-lt"/>
                <a:cs typeface="Courier New" panose="02070309020205020404" pitchFamily="49" charset="0"/>
              </a:rPr>
              <a:t>funct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= 	6 control bits</a:t>
            </a:r>
            <a:endParaRPr lang="en-US" sz="2400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Memory Instruction Format</a:t>
            </a:r>
            <a:endParaRPr lang="en-US" sz="4400" i="1" dirty="0">
              <a:solidFill>
                <a:schemeClr val="bg1"/>
              </a:solidFill>
            </a:endParaRPr>
          </a:p>
        </p:txBody>
      </p:sp>
      <p:pic>
        <p:nvPicPr>
          <p:cNvPr id="25600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3643665"/>
            <a:ext cx="8582025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6593071"/>
      </p:ext>
    </p:extLst>
  </p:cSld>
  <p:clrMapOvr>
    <a:masterClrMapping/>
  </p:clrMapOvr>
  <p:transition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06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1206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252971"/>
              </p:ext>
            </p:extLst>
          </p:nvPr>
        </p:nvGraphicFramePr>
        <p:xfrm>
          <a:off x="193830" y="1047890"/>
          <a:ext cx="8672380" cy="21500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96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3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91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3646">
                <a:tc>
                  <a:txBody>
                    <a:bodyPr/>
                    <a:lstStyle/>
                    <a:p>
                      <a:r>
                        <a:rPr lang="en-US" sz="3200" dirty="0"/>
                        <a:t>Mode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Address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Base Reg.</a:t>
                      </a:r>
                      <a:r>
                        <a:rPr lang="en-US" sz="3200" baseline="0" dirty="0"/>
                        <a:t> </a:t>
                      </a:r>
                      <a:r>
                        <a:rPr lang="en-US" sz="3200" dirty="0"/>
                        <a:t>Update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646">
                <a:tc>
                  <a:txBody>
                    <a:bodyPr/>
                    <a:lstStyle/>
                    <a:p>
                      <a:r>
                        <a:rPr lang="en-US" sz="2800" b="1" dirty="0"/>
                        <a:t>Offset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Base</a:t>
                      </a:r>
                      <a:r>
                        <a:rPr lang="en-US" sz="2800" baseline="0" dirty="0"/>
                        <a:t> register </a:t>
                      </a:r>
                      <a:r>
                        <a:rPr lang="en-US" sz="2800" dirty="0"/>
                        <a:t>±</a:t>
                      </a:r>
                      <a:r>
                        <a:rPr lang="en-US" sz="2800" baseline="0" dirty="0"/>
                        <a:t> Offset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No</a:t>
                      </a:r>
                      <a:r>
                        <a:rPr lang="en-US" sz="2800" baseline="0" dirty="0"/>
                        <a:t> change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646">
                <a:tc>
                  <a:txBody>
                    <a:bodyPr/>
                    <a:lstStyle/>
                    <a:p>
                      <a:r>
                        <a:rPr lang="en-US" sz="2800" b="1" dirty="0" err="1"/>
                        <a:t>Preindex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Base register ± Offset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Base register ± Offset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3646">
                <a:tc>
                  <a:txBody>
                    <a:bodyPr/>
                    <a:lstStyle/>
                    <a:p>
                      <a:r>
                        <a:rPr lang="en-US" sz="2800" b="1" dirty="0" err="1"/>
                        <a:t>Postindex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Base register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Base register</a:t>
                      </a:r>
                      <a:r>
                        <a:rPr lang="en-US" sz="2800" baseline="0" dirty="0"/>
                        <a:t> ± Offset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70640" y="3275380"/>
            <a:ext cx="884075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Examples</a:t>
            </a:r>
          </a:p>
          <a:p>
            <a:pPr marL="457200" indent="-457200">
              <a:lnSpc>
                <a:spcPct val="90000"/>
              </a:lnSpc>
              <a:buFontTx/>
              <a:buChar char="•"/>
            </a:pPr>
            <a:r>
              <a:rPr lang="en-US" sz="2800" b="1" dirty="0">
                <a:latin typeface="+mj-lt"/>
                <a:cs typeface="Arial" charset="0"/>
              </a:rPr>
              <a:t>Offset:</a:t>
            </a:r>
            <a:r>
              <a:rPr lang="en-US" sz="2000" dirty="0">
                <a:latin typeface="+mj-lt"/>
                <a:cs typeface="Arial" charset="0"/>
              </a:rPr>
              <a:t>		</a:t>
            </a:r>
            <a:r>
              <a:rPr lang="en-US" sz="2000" spc="-100" dirty="0">
                <a:latin typeface="Courier New" panose="02070309020205020404" pitchFamily="49" charset="0"/>
                <a:cs typeface="Courier New" panose="02070309020205020404" pitchFamily="49" charset="0"/>
              </a:rPr>
              <a:t>LDR R1, [R2, #4]</a:t>
            </a:r>
            <a:r>
              <a:rPr lang="en-US" sz="2000" spc="-100" dirty="0">
                <a:latin typeface="Courier New" panose="02070309020205020404" pitchFamily="49" charset="0"/>
                <a:cs typeface="Arial" charset="0"/>
              </a:rPr>
              <a:t> 	; R1 = mem[R2+4]</a:t>
            </a:r>
          </a:p>
          <a:p>
            <a:pPr marL="457200" indent="-457200">
              <a:lnSpc>
                <a:spcPct val="90000"/>
              </a:lnSpc>
              <a:buFontTx/>
              <a:buChar char="•"/>
            </a:pPr>
            <a:endParaRPr lang="en-US" sz="500" spc="-100" dirty="0">
              <a:latin typeface="Courier New" panose="02070309020205020404" pitchFamily="49" charset="0"/>
              <a:cs typeface="Arial" charset="0"/>
            </a:endParaRPr>
          </a:p>
          <a:p>
            <a:pPr marL="457200" indent="-457200">
              <a:lnSpc>
                <a:spcPct val="90000"/>
              </a:lnSpc>
              <a:buFontTx/>
              <a:buChar char="•"/>
            </a:pPr>
            <a:r>
              <a:rPr lang="en-US" sz="2800" b="1" dirty="0" err="1">
                <a:latin typeface="+mj-lt"/>
                <a:cs typeface="Arial" charset="0"/>
              </a:rPr>
              <a:t>Preindex</a:t>
            </a:r>
            <a:r>
              <a:rPr lang="en-US" sz="2800" b="1" dirty="0">
                <a:latin typeface="+mj-lt"/>
                <a:cs typeface="Arial" charset="0"/>
              </a:rPr>
              <a:t>:</a:t>
            </a:r>
            <a:r>
              <a:rPr lang="en-US" sz="2000" dirty="0">
                <a:latin typeface="+mj-lt"/>
                <a:cs typeface="Arial" charset="0"/>
              </a:rPr>
              <a:t>	</a:t>
            </a:r>
            <a:r>
              <a:rPr lang="en-US" sz="2000" spc="-100" dirty="0">
                <a:latin typeface="Courier New" panose="02070309020205020404" pitchFamily="49" charset="0"/>
                <a:cs typeface="Arial" charset="0"/>
              </a:rPr>
              <a:t>LDR R3, [R5, #16]!	; R3 = mem[R5+16] </a:t>
            </a:r>
          </a:p>
          <a:p>
            <a:pPr>
              <a:lnSpc>
                <a:spcPct val="90000"/>
              </a:lnSpc>
            </a:pPr>
            <a:r>
              <a:rPr lang="en-US" sz="2000" spc="-100" dirty="0">
                <a:latin typeface="Courier New" panose="02070309020205020404" pitchFamily="49" charset="0"/>
                <a:cs typeface="Arial" charset="0"/>
              </a:rPr>
              <a:t>						; R5 = R5 + 16</a:t>
            </a:r>
          </a:p>
          <a:p>
            <a:pPr>
              <a:lnSpc>
                <a:spcPct val="90000"/>
              </a:lnSpc>
            </a:pPr>
            <a:endParaRPr lang="en-US" sz="500" spc="-100" dirty="0">
              <a:latin typeface="Courier New" panose="02070309020205020404" pitchFamily="49" charset="0"/>
              <a:cs typeface="Arial" charset="0"/>
            </a:endParaRPr>
          </a:p>
          <a:p>
            <a:pPr marL="457200" indent="-457200">
              <a:lnSpc>
                <a:spcPct val="90000"/>
              </a:lnSpc>
              <a:buFontTx/>
              <a:buChar char="•"/>
            </a:pPr>
            <a:r>
              <a:rPr lang="en-US" sz="2800" b="1" dirty="0" err="1">
                <a:latin typeface="+mj-lt"/>
                <a:cs typeface="Arial" charset="0"/>
              </a:rPr>
              <a:t>Postindex</a:t>
            </a:r>
            <a:r>
              <a:rPr lang="en-US" sz="2800" b="1" dirty="0">
                <a:latin typeface="+mj-lt"/>
                <a:cs typeface="Arial" charset="0"/>
              </a:rPr>
              <a:t>:</a:t>
            </a:r>
            <a:r>
              <a:rPr lang="en-US" sz="2000" dirty="0">
                <a:latin typeface="+mj-lt"/>
                <a:cs typeface="Arial" charset="0"/>
              </a:rPr>
              <a:t>	</a:t>
            </a:r>
            <a:r>
              <a:rPr lang="en-US" sz="2000" spc="-100" dirty="0">
                <a:latin typeface="Courier New" panose="02070309020205020404" pitchFamily="49" charset="0"/>
                <a:cs typeface="Arial" charset="0"/>
              </a:rPr>
              <a:t>LDR R8, [R1], #8 	; R8 = mem[R1]</a:t>
            </a:r>
          </a:p>
          <a:p>
            <a:pPr lvl="2">
              <a:lnSpc>
                <a:spcPct val="90000"/>
              </a:lnSpc>
            </a:pPr>
            <a:r>
              <a:rPr lang="en-US" sz="2000" spc="-100" dirty="0">
                <a:latin typeface="Courier New" panose="02070309020205020404" pitchFamily="49" charset="0"/>
                <a:cs typeface="Arial" charset="0"/>
              </a:rPr>
              <a:t>					; R1 = R1 + 8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3200" spc="-100" dirty="0">
              <a:latin typeface="Courier New" panose="02070309020205020404" pitchFamily="49" charset="0"/>
              <a:cs typeface="Arial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spc="-100" dirty="0">
                <a:latin typeface="Courier New" panose="02070309020205020404" pitchFamily="49" charset="0"/>
                <a:cs typeface="Arial" charset="0"/>
              </a:rPr>
              <a:t>	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Indexing Modes</a:t>
            </a:r>
            <a:endParaRPr lang="en-US" sz="4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103051"/>
      </p:ext>
    </p:extLst>
  </p:cSld>
  <p:clrMapOvr>
    <a:masterClrMapping/>
  </p:clrMapOvr>
  <p:transition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292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24260" y="1009485"/>
            <a:ext cx="7924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i="1" dirty="0" err="1">
                <a:latin typeface="+mj-lt"/>
                <a:cs typeface="Courier New" panose="02070309020205020404" pitchFamily="49" charset="0"/>
              </a:rPr>
              <a:t>funct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:</a:t>
            </a:r>
            <a:endParaRPr lang="en-US" sz="3200" dirty="0">
              <a:latin typeface="+mj-lt"/>
              <a:cs typeface="Courier New" panose="02070309020205020404" pitchFamily="49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400" b="1" i="1" dirty="0">
                <a:latin typeface="+mj-lt"/>
                <a:cs typeface="Courier New" panose="02070309020205020404" pitchFamily="49" charset="0"/>
              </a:rPr>
              <a:t>I</a:t>
            </a:r>
            <a:r>
              <a:rPr lang="en-US" sz="2400" b="1" dirty="0">
                <a:latin typeface="+mj-lt"/>
                <a:cs typeface="Arial" charset="0"/>
              </a:rPr>
              <a:t>:</a:t>
            </a:r>
            <a:r>
              <a:rPr lang="en-US" sz="2400" dirty="0">
                <a:latin typeface="+mj-lt"/>
                <a:cs typeface="Arial" charset="0"/>
              </a:rPr>
              <a:t>  	Immediate bar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400" b="1" i="1" dirty="0">
                <a:latin typeface="+mj-lt"/>
                <a:cs typeface="Courier New" panose="02070309020205020404" pitchFamily="49" charset="0"/>
              </a:rPr>
              <a:t>P</a:t>
            </a:r>
            <a:r>
              <a:rPr lang="en-US" sz="2400" b="1" dirty="0">
                <a:latin typeface="+mj-lt"/>
                <a:cs typeface="Arial" charset="0"/>
              </a:rPr>
              <a:t>:</a:t>
            </a:r>
            <a:r>
              <a:rPr lang="en-US" sz="2400" dirty="0">
                <a:latin typeface="+mj-lt"/>
                <a:cs typeface="Arial" charset="0"/>
              </a:rPr>
              <a:t>  	</a:t>
            </a:r>
            <a:r>
              <a:rPr lang="en-US" sz="2400" dirty="0" err="1">
                <a:latin typeface="+mj-lt"/>
                <a:cs typeface="Arial" charset="0"/>
              </a:rPr>
              <a:t>Preindex</a:t>
            </a:r>
            <a:endParaRPr lang="en-US" sz="2400" dirty="0">
              <a:latin typeface="+mj-lt"/>
              <a:cs typeface="Arial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400" b="1" i="1" dirty="0">
                <a:latin typeface="+mj-lt"/>
                <a:cs typeface="Courier New" panose="02070309020205020404" pitchFamily="49" charset="0"/>
              </a:rPr>
              <a:t>U</a:t>
            </a:r>
            <a:r>
              <a:rPr lang="en-US" sz="2400" b="1" dirty="0">
                <a:latin typeface="+mj-lt"/>
                <a:cs typeface="Arial" charset="0"/>
              </a:rPr>
              <a:t>:</a:t>
            </a:r>
            <a:r>
              <a:rPr lang="en-US" sz="2400" dirty="0">
                <a:latin typeface="+mj-lt"/>
                <a:cs typeface="Arial" charset="0"/>
              </a:rPr>
              <a:t> 	Add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400" b="1" i="1" dirty="0">
                <a:latin typeface="+mj-lt"/>
                <a:cs typeface="Courier New" panose="02070309020205020404" pitchFamily="49" charset="0"/>
              </a:rPr>
              <a:t>B</a:t>
            </a:r>
            <a:r>
              <a:rPr lang="en-US" sz="2400" b="1" dirty="0">
                <a:latin typeface="+mj-lt"/>
                <a:cs typeface="Arial" charset="0"/>
              </a:rPr>
              <a:t>:</a:t>
            </a:r>
            <a:r>
              <a:rPr lang="en-US" sz="2400" dirty="0">
                <a:latin typeface="+mj-lt"/>
                <a:cs typeface="Arial" charset="0"/>
              </a:rPr>
              <a:t> 	Byte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400" b="1" i="1" dirty="0">
                <a:latin typeface="+mj-lt"/>
                <a:cs typeface="Courier New" panose="02070309020205020404" pitchFamily="49" charset="0"/>
              </a:rPr>
              <a:t>W</a:t>
            </a:r>
            <a:r>
              <a:rPr lang="en-US" sz="2400" b="1" dirty="0">
                <a:latin typeface="+mj-lt"/>
                <a:cs typeface="Arial" charset="0"/>
              </a:rPr>
              <a:t>:</a:t>
            </a:r>
            <a:r>
              <a:rPr lang="en-US" sz="2400" dirty="0">
                <a:latin typeface="+mj-lt"/>
                <a:cs typeface="Arial" charset="0"/>
              </a:rPr>
              <a:t> 	</a:t>
            </a:r>
            <a:r>
              <a:rPr lang="en-US" sz="2400" dirty="0" err="1">
                <a:latin typeface="+mj-lt"/>
                <a:cs typeface="Arial" charset="0"/>
              </a:rPr>
              <a:t>Writeback</a:t>
            </a:r>
            <a:endParaRPr lang="en-US" sz="2400" dirty="0">
              <a:latin typeface="+mj-lt"/>
              <a:cs typeface="Arial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400" b="1" i="1" dirty="0">
                <a:latin typeface="+mj-lt"/>
                <a:cs typeface="Courier New" panose="02070309020205020404" pitchFamily="49" charset="0"/>
              </a:rPr>
              <a:t>L</a:t>
            </a:r>
            <a:r>
              <a:rPr lang="en-US" sz="2400" b="1" dirty="0">
                <a:latin typeface="+mj-lt"/>
                <a:cs typeface="Arial" charset="0"/>
              </a:rPr>
              <a:t>:</a:t>
            </a:r>
            <a:r>
              <a:rPr lang="en-US" sz="2400" dirty="0">
                <a:latin typeface="+mj-lt"/>
                <a:cs typeface="Arial" charset="0"/>
              </a:rPr>
              <a:t> 	Load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424010" y="1547155"/>
            <a:ext cx="152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Memory Instruction Format</a:t>
            </a:r>
            <a:endParaRPr lang="en-US" sz="4400" i="1" dirty="0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62665" y="3352190"/>
            <a:ext cx="12788865" cy="2534730"/>
            <a:chOff x="462665" y="3352190"/>
            <a:chExt cx="12788865" cy="2534730"/>
          </a:xfrm>
        </p:grpSpPr>
        <p:pic>
          <p:nvPicPr>
            <p:cNvPr id="212040" name="Picture 7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665" y="3794228"/>
              <a:ext cx="12582510" cy="20926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7605995" y="3485985"/>
              <a:ext cx="5491915" cy="1171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8763000" y="3352190"/>
              <a:ext cx="4488530" cy="25334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90780" y="5228825"/>
              <a:ext cx="5491915" cy="504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7595494"/>
      </p:ext>
    </p:extLst>
  </p:cSld>
  <p:clrMapOvr>
    <a:masterClrMapping/>
  </p:clrMapOvr>
  <p:transition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292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Memory Format </a:t>
            </a:r>
            <a:r>
              <a:rPr lang="en-US" sz="4400" i="1" dirty="0" err="1">
                <a:solidFill>
                  <a:schemeClr val="bg1"/>
                </a:solidFill>
              </a:rPr>
              <a:t>funct</a:t>
            </a:r>
            <a:r>
              <a:rPr lang="en-US" sz="4400" dirty="0">
                <a:solidFill>
                  <a:schemeClr val="bg1"/>
                </a:solidFill>
              </a:rPr>
              <a:t> Encodings</a:t>
            </a:r>
            <a:endParaRPr lang="en-US" sz="4400" i="1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71070" y="1126839"/>
            <a:ext cx="3256020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cs typeface="Arial" charset="0"/>
              </a:rPr>
              <a:t>Type of Operation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422658"/>
              </p:ext>
            </p:extLst>
          </p:nvPr>
        </p:nvGraphicFramePr>
        <p:xfrm>
          <a:off x="539475" y="1631334"/>
          <a:ext cx="266700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5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i="1" dirty="0"/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8170363"/>
      </p:ext>
    </p:extLst>
  </p:cSld>
  <p:clrMapOvr>
    <a:masterClrMapping/>
  </p:clrMapOvr>
  <p:transition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292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107843"/>
              </p:ext>
            </p:extLst>
          </p:nvPr>
        </p:nvGraphicFramePr>
        <p:xfrm>
          <a:off x="5202075" y="1613205"/>
          <a:ext cx="2666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49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i="1" dirty="0"/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Indexing  Mode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supported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Postindex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Offset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Preindex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Memory Format </a:t>
            </a:r>
            <a:r>
              <a:rPr lang="en-US" sz="4400" i="1" dirty="0" err="1">
                <a:solidFill>
                  <a:schemeClr val="bg1"/>
                </a:solidFill>
              </a:rPr>
              <a:t>funct</a:t>
            </a:r>
            <a:r>
              <a:rPr lang="en-US" sz="4400" dirty="0">
                <a:solidFill>
                  <a:schemeClr val="bg1"/>
                </a:solidFill>
              </a:rPr>
              <a:t> Encodings</a:t>
            </a:r>
            <a:endParaRPr lang="en-US" sz="4400" i="1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71070" y="1126839"/>
            <a:ext cx="3256020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cs typeface="Arial" charset="0"/>
              </a:rPr>
              <a:t>Type of Operation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38182" y="1115897"/>
            <a:ext cx="2736648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cs typeface="Arial" charset="0"/>
              </a:rPr>
              <a:t>Indexing Mode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772019"/>
              </p:ext>
            </p:extLst>
          </p:nvPr>
        </p:nvGraphicFramePr>
        <p:xfrm>
          <a:off x="539475" y="1631334"/>
          <a:ext cx="266700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5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i="1" dirty="0"/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688180"/>
      </p:ext>
    </p:extLst>
  </p:cSld>
  <p:clrMapOvr>
    <a:masterClrMapping/>
  </p:clrMapOvr>
  <p:transition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292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107843"/>
              </p:ext>
            </p:extLst>
          </p:nvPr>
        </p:nvGraphicFramePr>
        <p:xfrm>
          <a:off x="5202075" y="1613205"/>
          <a:ext cx="2666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49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i="1" dirty="0"/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Indexing  Mode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supported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Postindex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Offset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Preindex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Memory Format </a:t>
            </a:r>
            <a:r>
              <a:rPr lang="en-US" sz="4400" i="1" dirty="0" err="1">
                <a:solidFill>
                  <a:schemeClr val="bg1"/>
                </a:solidFill>
              </a:rPr>
              <a:t>funct</a:t>
            </a:r>
            <a:r>
              <a:rPr lang="en-US" sz="4400" dirty="0">
                <a:solidFill>
                  <a:schemeClr val="bg1"/>
                </a:solidFill>
              </a:rPr>
              <a:t> Encodings</a:t>
            </a:r>
            <a:endParaRPr lang="en-US" sz="4400" i="1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71070" y="1126839"/>
            <a:ext cx="3256020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cs typeface="Arial" charset="0"/>
              </a:rPr>
              <a:t>Type of Operation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896179"/>
              </p:ext>
            </p:extLst>
          </p:nvPr>
        </p:nvGraphicFramePr>
        <p:xfrm>
          <a:off x="539475" y="4198325"/>
          <a:ext cx="783461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9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78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77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Immediate</a:t>
                      </a:r>
                      <a:r>
                        <a:rPr lang="en-US" dirty="0"/>
                        <a:t> offset in </a:t>
                      </a:r>
                      <a:r>
                        <a:rPr lang="en-US" i="1" dirty="0"/>
                        <a:t>Src2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Subtract</a:t>
                      </a:r>
                      <a:r>
                        <a:rPr lang="en-US" dirty="0"/>
                        <a:t> offset from base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Register</a:t>
                      </a:r>
                      <a:r>
                        <a:rPr lang="en-US" dirty="0"/>
                        <a:t> offset in </a:t>
                      </a:r>
                      <a:r>
                        <a:rPr lang="en-US" i="1" dirty="0"/>
                        <a:t>Src2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Add</a:t>
                      </a:r>
                      <a:r>
                        <a:rPr lang="en-US" dirty="0"/>
                        <a:t> offset to base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1577630" y="4273910"/>
            <a:ext cx="1524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03025" y="3699974"/>
            <a:ext cx="7102970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cs typeface="Arial" charset="0"/>
              </a:rPr>
              <a:t>Add/Subtract Immediate/Register Offset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38182" y="1115897"/>
            <a:ext cx="2736648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cs typeface="Arial" charset="0"/>
              </a:rPr>
              <a:t>Indexing Mode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186486"/>
              </p:ext>
            </p:extLst>
          </p:nvPr>
        </p:nvGraphicFramePr>
        <p:xfrm>
          <a:off x="539475" y="1631334"/>
          <a:ext cx="266700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5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i="1" dirty="0"/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688180"/>
      </p:ext>
    </p:extLst>
  </p:cSld>
  <p:clrMapOvr>
    <a:masterClrMapping/>
  </p:clrMapOvr>
  <p:transition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292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93830" y="1164350"/>
            <a:ext cx="8948366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latin typeface="+mj-lt"/>
                <a:cs typeface="Courier New" panose="02070309020205020404" pitchFamily="49" charset="0"/>
              </a:rPr>
              <a:t>Encodes: 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LDR</a:t>
            </a:r>
            <a:r>
              <a:rPr lang="en-US" sz="3200" dirty="0">
                <a:latin typeface="+mj-lt"/>
                <a:cs typeface="Courier New" panose="02070309020205020404" pitchFamily="49" charset="0"/>
              </a:rPr>
              <a:t>, 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3200" dirty="0">
                <a:latin typeface="+mj-lt"/>
                <a:cs typeface="Courier New" panose="02070309020205020404" pitchFamily="49" charset="0"/>
              </a:rPr>
              <a:t>, 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LDRB</a:t>
            </a:r>
            <a:r>
              <a:rPr lang="en-US" sz="3200" dirty="0">
                <a:latin typeface="+mj-lt"/>
                <a:cs typeface="Courier New" panose="02070309020205020404" pitchFamily="49" charset="0"/>
              </a:rPr>
              <a:t>, 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STRB</a:t>
            </a:r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lnSpc>
                <a:spcPct val="90000"/>
              </a:lnSpc>
              <a:buFontTx/>
              <a:buChar char="•"/>
            </a:pPr>
            <a:r>
              <a:rPr lang="en-US" sz="2400" b="1" i="1" dirty="0">
                <a:latin typeface="+mj-lt"/>
                <a:cs typeface="Courier New" panose="02070309020205020404" pitchFamily="49" charset="0"/>
              </a:rPr>
              <a:t>op 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= 	01</a:t>
            </a:r>
            <a:r>
              <a:rPr lang="en-US" sz="2400" baseline="-25000" dirty="0">
                <a:latin typeface="+mj-lt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</a:t>
            </a:r>
          </a:p>
          <a:p>
            <a:pPr marL="457200" indent="-457200">
              <a:lnSpc>
                <a:spcPct val="90000"/>
              </a:lnSpc>
              <a:buFontTx/>
              <a:buChar char="•"/>
            </a:pPr>
            <a:r>
              <a:rPr lang="en-US" sz="2400" b="1" i="1" dirty="0">
                <a:latin typeface="+mj-lt"/>
                <a:cs typeface="Times New Roman" panose="02020603050405020304" pitchFamily="18" charset="0"/>
              </a:rPr>
              <a:t>Rn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= 	base register</a:t>
            </a:r>
          </a:p>
          <a:p>
            <a:pPr marL="457200" indent="-457200">
              <a:lnSpc>
                <a:spcPct val="90000"/>
              </a:lnSpc>
              <a:buFontTx/>
              <a:buChar char="•"/>
            </a:pPr>
            <a:r>
              <a:rPr lang="en-US" sz="2400" b="1" i="1" dirty="0">
                <a:latin typeface="+mj-lt"/>
                <a:cs typeface="Times New Roman" panose="02020603050405020304" pitchFamily="18" charset="0"/>
              </a:rPr>
              <a:t>Rd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= 	destination (load), source (store)</a:t>
            </a:r>
          </a:p>
          <a:p>
            <a:pPr marL="457200" indent="-457200">
              <a:lnSpc>
                <a:spcPct val="90000"/>
              </a:lnSpc>
              <a:buFontTx/>
              <a:buChar char="•"/>
            </a:pPr>
            <a:r>
              <a:rPr lang="en-US" sz="2400" b="1" i="1" dirty="0">
                <a:latin typeface="+mj-lt"/>
                <a:cs typeface="Times New Roman" panose="02020603050405020304" pitchFamily="18" charset="0"/>
              </a:rPr>
              <a:t>Src2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= 	offset: immediate or register (optionally shifted)</a:t>
            </a:r>
          </a:p>
          <a:p>
            <a:pPr marL="457200" indent="-457200">
              <a:lnSpc>
                <a:spcPct val="90000"/>
              </a:lnSpc>
              <a:buFontTx/>
              <a:buChar char="•"/>
            </a:pPr>
            <a:r>
              <a:rPr lang="en-US" sz="2400" b="1" i="1" dirty="0" err="1">
                <a:latin typeface="+mj-lt"/>
                <a:cs typeface="Courier New" panose="02070309020205020404" pitchFamily="49" charset="0"/>
              </a:rPr>
              <a:t>funct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= 	</a:t>
            </a:r>
            <a:r>
              <a:rPr lang="en-US" sz="2400" i="1" dirty="0">
                <a:latin typeface="+mj-lt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(immediate bar), </a:t>
            </a:r>
            <a:r>
              <a:rPr lang="en-US" sz="2400" i="1" dirty="0">
                <a:latin typeface="+mj-lt"/>
                <a:cs typeface="Times New Roman" panose="02020603050405020304" pitchFamily="18" charset="0"/>
              </a:rPr>
              <a:t>P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(</a:t>
            </a:r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preindex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), </a:t>
            </a:r>
            <a:r>
              <a:rPr lang="en-US" sz="2400" i="1" dirty="0">
                <a:latin typeface="+mj-lt"/>
                <a:cs typeface="Times New Roman" panose="02020603050405020304" pitchFamily="18" charset="0"/>
              </a:rPr>
              <a:t>U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(add), 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+mj-lt"/>
                <a:cs typeface="Times New Roman" panose="02020603050405020304" pitchFamily="18" charset="0"/>
              </a:rPr>
              <a:t> 		</a:t>
            </a:r>
            <a:r>
              <a:rPr lang="en-US" sz="2400" i="1" dirty="0">
                <a:latin typeface="+mj-lt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(byte), </a:t>
            </a:r>
            <a:r>
              <a:rPr lang="en-US" sz="2400" i="1" dirty="0">
                <a:latin typeface="+mj-lt"/>
                <a:cs typeface="Times New Roman" panose="02020603050405020304" pitchFamily="18" charset="0"/>
              </a:rPr>
              <a:t>W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(</a:t>
            </a:r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writeback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), </a:t>
            </a:r>
            <a:r>
              <a:rPr lang="en-US" sz="2400" i="1" dirty="0">
                <a:latin typeface="+mj-lt"/>
                <a:cs typeface="Times New Roman" panose="02020603050405020304" pitchFamily="18" charset="0"/>
              </a:rPr>
              <a:t>L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(load)</a:t>
            </a:r>
            <a:endParaRPr lang="en-US" sz="2400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Memory Instruction Format</a:t>
            </a:r>
            <a:endParaRPr lang="en-US" sz="4400" i="1" dirty="0">
              <a:solidFill>
                <a:schemeClr val="bg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075675" y="2968140"/>
            <a:ext cx="152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7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30" y="3928265"/>
            <a:ext cx="8582025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7440318"/>
      </p:ext>
    </p:extLst>
  </p:cSld>
  <p:clrMapOvr>
    <a:masterClrMapping/>
  </p:clrMapOvr>
  <p:transition/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292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884870" y="2545685"/>
            <a:ext cx="152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Memory Instr. with Immediate </a:t>
            </a:r>
            <a:r>
              <a:rPr lang="en-US" sz="4400" i="1" dirty="0">
                <a:solidFill>
                  <a:schemeClr val="bg1"/>
                </a:solidFill>
              </a:rPr>
              <a:t>Src2</a:t>
            </a:r>
          </a:p>
        </p:txBody>
      </p:sp>
      <p:pic>
        <p:nvPicPr>
          <p:cNvPr id="214088" name="Picture 7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50"/>
          <a:stretch/>
        </p:blipFill>
        <p:spPr bwMode="auto">
          <a:xfrm>
            <a:off x="1425016" y="3671325"/>
            <a:ext cx="6257789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895515"/>
            <a:ext cx="7543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vl="1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  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 R11, [R5], #-26</a:t>
            </a:r>
            <a:endParaRPr lang="en-US" sz="20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+mj-lt"/>
                <a:cs typeface="Courier New" panose="02070309020205020404" pitchFamily="49" charset="0"/>
              </a:rPr>
              <a:t>Operation: 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mem[R5] &lt;= R11; R5 = R5 - 26</a:t>
            </a:r>
            <a:endParaRPr lang="en-US" sz="2000" b="1" dirty="0">
              <a:latin typeface="+mj-lt"/>
              <a:cs typeface="Courier New" panose="020703090202050204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i="1" dirty="0" err="1">
                <a:latin typeface="+mj-lt"/>
                <a:cs typeface="Courier New" panose="02070309020205020404" pitchFamily="49" charset="0"/>
              </a:rPr>
              <a:t>cond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1110</a:t>
            </a:r>
            <a:r>
              <a:rPr lang="en-US" sz="2000" baseline="-25000" dirty="0">
                <a:latin typeface="+mj-lt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(14) for unconditional execution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op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01</a:t>
            </a:r>
            <a:r>
              <a:rPr lang="en-US" sz="2000" baseline="-25000" dirty="0">
                <a:latin typeface="+mj-lt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(1) for memory instruction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i="1" dirty="0" err="1">
                <a:latin typeface="+mj-lt"/>
                <a:cs typeface="Courier New" panose="02070309020205020404" pitchFamily="49" charset="0"/>
              </a:rPr>
              <a:t>funct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0000000</a:t>
            </a:r>
            <a:r>
              <a:rPr lang="en-US" sz="2000" baseline="-25000" dirty="0">
                <a:latin typeface="+mj-lt"/>
                <a:cs typeface="Times New Roman" panose="02020603050405020304" pitchFamily="18" charset="0"/>
              </a:rPr>
              <a:t>2 </a:t>
            </a:r>
            <a:r>
              <a:rPr lang="en-US" sz="2000" dirty="0">
                <a:cs typeface="Times New Roman" panose="02020603050405020304" pitchFamily="18" charset="0"/>
              </a:rPr>
              <a:t>(0) </a:t>
            </a:r>
            <a:endParaRPr lang="en-US" sz="2000" dirty="0">
              <a:latin typeface="+mj-lt"/>
              <a:cs typeface="Times New Roman" panose="02020603050405020304" pitchFamily="18" charset="0"/>
            </a:endParaRPr>
          </a:p>
          <a:p>
            <a:pPr lvl="1"/>
            <a:r>
              <a:rPr lang="en-US" sz="2000" dirty="0">
                <a:latin typeface="+mj-lt"/>
                <a:cs typeface="Times New Roman" panose="02020603050405020304" pitchFamily="18" charset="0"/>
              </a:rPr>
              <a:t>	</a:t>
            </a:r>
            <a:r>
              <a:rPr lang="en-US" sz="2000" b="1" i="1" dirty="0">
                <a:latin typeface="+mj-lt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0 (immediate offset), </a:t>
            </a:r>
            <a:r>
              <a:rPr lang="en-US" sz="2000" b="1" i="1" dirty="0">
                <a:latin typeface="+mj-lt"/>
                <a:cs typeface="Times New Roman" panose="02020603050405020304" pitchFamily="18" charset="0"/>
              </a:rPr>
              <a:t>P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0 (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postindex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), </a:t>
            </a:r>
          </a:p>
          <a:p>
            <a:pPr lvl="1"/>
            <a:r>
              <a:rPr lang="en-US" sz="2000" dirty="0">
                <a:latin typeface="+mj-lt"/>
                <a:cs typeface="Times New Roman" panose="02020603050405020304" pitchFamily="18" charset="0"/>
              </a:rPr>
              <a:t>	</a:t>
            </a:r>
            <a:r>
              <a:rPr lang="en-US" sz="2000" b="1" i="1" dirty="0">
                <a:latin typeface="+mj-lt"/>
                <a:cs typeface="Times New Roman" panose="02020603050405020304" pitchFamily="18" charset="0"/>
              </a:rPr>
              <a:t>U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0 (subtract), </a:t>
            </a:r>
            <a:r>
              <a:rPr lang="en-US" sz="2000" b="1" i="1" dirty="0">
                <a:latin typeface="+mj-lt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0 (store word), </a:t>
            </a:r>
            <a:r>
              <a:rPr lang="en-US" sz="2000" b="1" i="1" dirty="0">
                <a:latin typeface="+mj-lt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0 (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postindex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), </a:t>
            </a:r>
          </a:p>
          <a:p>
            <a:pPr lvl="1"/>
            <a:r>
              <a:rPr lang="en-US" sz="2000" dirty="0">
                <a:latin typeface="+mj-lt"/>
                <a:cs typeface="Times New Roman" panose="02020603050405020304" pitchFamily="18" charset="0"/>
              </a:rPr>
              <a:t>	</a:t>
            </a:r>
            <a:r>
              <a:rPr lang="en-US" sz="2000" b="1" i="1" dirty="0">
                <a:latin typeface="+mj-lt"/>
                <a:cs typeface="Times New Roman" panose="02020603050405020304" pitchFamily="18" charset="0"/>
              </a:rPr>
              <a:t>L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0 (store)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Rd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11, </a:t>
            </a: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Rn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5, </a:t>
            </a:r>
            <a:r>
              <a:rPr lang="en-US" sz="2000" b="1" i="1" dirty="0">
                <a:latin typeface="+mj-lt"/>
                <a:cs typeface="Times New Roman" panose="02020603050405020304" pitchFamily="18" charset="0"/>
              </a:rPr>
              <a:t>imm12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26</a:t>
            </a: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endParaRPr lang="en-US" sz="22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latin typeface="Times New Roman" pitchFamily="18" charset="0"/>
              <a:cs typeface="Arial" charset="0"/>
            </a:endParaRPr>
          </a:p>
        </p:txBody>
      </p:sp>
      <p:pic>
        <p:nvPicPr>
          <p:cNvPr id="12" name="Picture 7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5261" b="4057"/>
          <a:stretch/>
        </p:blipFill>
        <p:spPr bwMode="auto">
          <a:xfrm>
            <a:off x="1431230" y="5152425"/>
            <a:ext cx="6251575" cy="753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8432621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85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02853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47450" y="1241160"/>
            <a:ext cx="826315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Registers: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800" dirty="0">
                <a:latin typeface="+mj-lt"/>
                <a:cs typeface="Arial" charset="0"/>
              </a:rPr>
              <a:t>R before number, all capitals 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800" dirty="0">
                <a:latin typeface="+mj-lt"/>
                <a:cs typeface="Arial" charset="0"/>
              </a:rPr>
              <a:t>Example: “R0” or “register zero” or “register R0”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408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Operands: Registers</a:t>
            </a:r>
          </a:p>
        </p:txBody>
      </p:sp>
    </p:spTree>
    <p:extLst>
      <p:ext uri="{BB962C8B-B14F-4D97-AF65-F5344CB8AC3E}">
        <p14:creationId xmlns:p14="http://schemas.microsoft.com/office/powerpoint/2010/main" val="1885982698"/>
      </p:ext>
    </p:extLst>
  </p:cSld>
  <p:clrMapOvr>
    <a:masterClrMapping/>
  </p:clrMapOvr>
  <p:transition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292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884870" y="2545685"/>
            <a:ext cx="152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Memory Instr. with Register </a:t>
            </a:r>
            <a:r>
              <a:rPr lang="en-US" sz="4400" i="1" dirty="0">
                <a:solidFill>
                  <a:schemeClr val="bg1"/>
                </a:solidFill>
              </a:rPr>
              <a:t>Src2</a:t>
            </a:r>
          </a:p>
        </p:txBody>
      </p:sp>
      <p:sp>
        <p:nvSpPr>
          <p:cNvPr id="11" name="Rectangle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895515"/>
            <a:ext cx="7543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vl="1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  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LDR R3, [R4, R5]</a:t>
            </a:r>
            <a:endParaRPr lang="en-US" sz="20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+mj-lt"/>
                <a:cs typeface="Courier New" panose="02070309020205020404" pitchFamily="49" charset="0"/>
              </a:rPr>
              <a:t>Operation: 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R3 &lt;= mem[R4 + R5]</a:t>
            </a:r>
            <a:endParaRPr lang="en-US" sz="2000" b="1" dirty="0">
              <a:latin typeface="+mj-lt"/>
              <a:cs typeface="Courier New" panose="020703090202050204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i="1" dirty="0" err="1">
                <a:latin typeface="+mj-lt"/>
                <a:cs typeface="Courier New" panose="02070309020205020404" pitchFamily="49" charset="0"/>
              </a:rPr>
              <a:t>cond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1110</a:t>
            </a:r>
            <a:r>
              <a:rPr lang="en-US" sz="2000" baseline="-25000" dirty="0">
                <a:latin typeface="+mj-lt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(14) for unconditional execution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op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01</a:t>
            </a:r>
            <a:r>
              <a:rPr lang="en-US" sz="2000" baseline="-25000" dirty="0">
                <a:latin typeface="+mj-lt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(1) for memory instruction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i="1" dirty="0" err="1">
                <a:latin typeface="+mj-lt"/>
                <a:cs typeface="Courier New" panose="02070309020205020404" pitchFamily="49" charset="0"/>
              </a:rPr>
              <a:t>funct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111001</a:t>
            </a:r>
            <a:r>
              <a:rPr lang="en-US" sz="2000" baseline="-25000" dirty="0">
                <a:latin typeface="+mj-lt"/>
                <a:cs typeface="Times New Roman" panose="02020603050405020304" pitchFamily="18" charset="0"/>
              </a:rPr>
              <a:t>2 </a:t>
            </a:r>
            <a:r>
              <a:rPr lang="en-US" sz="2000" dirty="0">
                <a:cs typeface="Times New Roman" panose="02020603050405020304" pitchFamily="18" charset="0"/>
              </a:rPr>
              <a:t>(57) </a:t>
            </a:r>
            <a:endParaRPr lang="en-US" sz="2000" dirty="0">
              <a:latin typeface="+mj-lt"/>
              <a:cs typeface="Times New Roman" panose="02020603050405020304" pitchFamily="18" charset="0"/>
            </a:endParaRPr>
          </a:p>
          <a:p>
            <a:pPr lvl="1"/>
            <a:r>
              <a:rPr lang="en-US" sz="2000" dirty="0">
                <a:latin typeface="+mj-lt"/>
                <a:cs typeface="Times New Roman" panose="02020603050405020304" pitchFamily="18" charset="0"/>
              </a:rPr>
              <a:t>	</a:t>
            </a:r>
            <a:r>
              <a:rPr lang="en-US" sz="2000" b="1" i="1" dirty="0">
                <a:latin typeface="+mj-lt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1 (register offset), </a:t>
            </a:r>
            <a:r>
              <a:rPr lang="en-US" sz="2000" b="1" i="1" dirty="0">
                <a:latin typeface="+mj-lt"/>
                <a:cs typeface="Times New Roman" panose="02020603050405020304" pitchFamily="18" charset="0"/>
              </a:rPr>
              <a:t>P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1 (offset indexing), </a:t>
            </a:r>
          </a:p>
          <a:p>
            <a:pPr lvl="1"/>
            <a:r>
              <a:rPr lang="en-US" sz="2000" dirty="0">
                <a:latin typeface="+mj-lt"/>
                <a:cs typeface="Times New Roman" panose="02020603050405020304" pitchFamily="18" charset="0"/>
              </a:rPr>
              <a:t>	</a:t>
            </a:r>
            <a:r>
              <a:rPr lang="en-US" sz="2000" b="1" i="1" dirty="0">
                <a:latin typeface="+mj-lt"/>
                <a:cs typeface="Times New Roman" panose="02020603050405020304" pitchFamily="18" charset="0"/>
              </a:rPr>
              <a:t>U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1 (add), </a:t>
            </a:r>
            <a:r>
              <a:rPr lang="en-US" sz="2000" b="1" i="1" dirty="0">
                <a:latin typeface="+mj-lt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0 (load </a:t>
            </a:r>
            <a:r>
              <a:rPr lang="en-US" sz="2000" b="1" dirty="0">
                <a:latin typeface="+mj-lt"/>
                <a:cs typeface="Times New Roman" panose="02020603050405020304" pitchFamily="18" charset="0"/>
              </a:rPr>
              <a:t>word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), </a:t>
            </a:r>
            <a:r>
              <a:rPr lang="en-US" sz="2000" b="1" i="1" dirty="0">
                <a:latin typeface="+mj-lt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0 (offset indexing), </a:t>
            </a:r>
          </a:p>
          <a:p>
            <a:pPr lvl="1"/>
            <a:r>
              <a:rPr lang="en-US" sz="2000" dirty="0">
                <a:latin typeface="+mj-lt"/>
                <a:cs typeface="Times New Roman" panose="02020603050405020304" pitchFamily="18" charset="0"/>
              </a:rPr>
              <a:t>	</a:t>
            </a:r>
            <a:r>
              <a:rPr lang="en-US" sz="2000" b="1" i="1" dirty="0">
                <a:latin typeface="+mj-lt"/>
                <a:cs typeface="Times New Roman" panose="02020603050405020304" pitchFamily="18" charset="0"/>
              </a:rPr>
              <a:t>L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1 (load)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Rd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3, </a:t>
            </a: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Rn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4, </a:t>
            </a:r>
            <a:r>
              <a:rPr lang="en-US" sz="2000" b="1" i="1" dirty="0">
                <a:latin typeface="+mj-lt"/>
                <a:cs typeface="Times New Roman" panose="02020603050405020304" pitchFamily="18" charset="0"/>
              </a:rPr>
              <a:t>Rm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5 (</a:t>
            </a:r>
            <a:r>
              <a:rPr lang="en-US" sz="2000" b="1" i="1" dirty="0">
                <a:latin typeface="+mj-lt"/>
                <a:cs typeface="Times New Roman" panose="02020603050405020304" pitchFamily="18" charset="0"/>
              </a:rPr>
              <a:t>shamt5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0, </a:t>
            </a:r>
            <a:r>
              <a:rPr lang="en-US" sz="2000" b="1" i="1" dirty="0" err="1">
                <a:latin typeface="+mj-lt"/>
                <a:cs typeface="Times New Roman" panose="02020603050405020304" pitchFamily="18" charset="0"/>
              </a:rPr>
              <a:t>sh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0)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500" dirty="0">
              <a:latin typeface="+mj-lt"/>
              <a:cs typeface="Times New Roman" panose="02020603050405020304" pitchFamily="18" charset="0"/>
            </a:endParaRPr>
          </a:p>
          <a:p>
            <a:pPr lvl="1"/>
            <a:r>
              <a:rPr lang="en-US" sz="2000" dirty="0">
                <a:latin typeface="+mj-lt"/>
                <a:cs typeface="Times New Roman" panose="02020603050405020304" pitchFamily="18" charset="0"/>
              </a:rPr>
              <a:t>1110  01  111001  0100  0011  00000 00 0  0101  = </a:t>
            </a:r>
            <a:r>
              <a:rPr lang="en-US" sz="2000" b="1" dirty="0">
                <a:latin typeface="+mj-lt"/>
                <a:cs typeface="Times New Roman" panose="02020603050405020304" pitchFamily="18" charset="0"/>
              </a:rPr>
              <a:t>0xE7943005</a:t>
            </a:r>
            <a:endParaRPr lang="en-US" sz="2200" b="1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latin typeface="Times New Roman" pitchFamily="18" charset="0"/>
              <a:cs typeface="Arial" charset="0"/>
            </a:endParaRPr>
          </a:p>
        </p:txBody>
      </p:sp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79" y="4219740"/>
            <a:ext cx="8582025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8303254"/>
      </p:ext>
    </p:extLst>
  </p:cSld>
  <p:clrMapOvr>
    <a:masterClrMapping/>
  </p:clrMapOvr>
  <p:transition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292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538005" y="2545685"/>
            <a:ext cx="152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Memory Instr. with Scaled Reg. </a:t>
            </a:r>
            <a:r>
              <a:rPr lang="en-US" sz="4400" i="1" dirty="0">
                <a:solidFill>
                  <a:schemeClr val="bg1"/>
                </a:solidFill>
              </a:rPr>
              <a:t>Src2</a:t>
            </a:r>
          </a:p>
        </p:txBody>
      </p:sp>
      <p:sp>
        <p:nvSpPr>
          <p:cNvPr id="11" name="Rectangle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9475" y="895515"/>
            <a:ext cx="8449099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vl="1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STR R9, [R1, R3, LSL #2]</a:t>
            </a:r>
            <a:endParaRPr lang="en-US" sz="20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+mj-lt"/>
                <a:cs typeface="Courier New" panose="02070309020205020404" pitchFamily="49" charset="0"/>
              </a:rPr>
              <a:t>Operation: 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mem[R1 + (R3 &lt;&lt; 2)] &lt;= R9</a:t>
            </a:r>
            <a:endParaRPr lang="en-US" sz="2000" b="1" dirty="0">
              <a:latin typeface="+mj-lt"/>
              <a:cs typeface="Courier New" panose="020703090202050204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i="1" dirty="0" err="1">
                <a:latin typeface="+mj-lt"/>
                <a:cs typeface="Courier New" panose="02070309020205020404" pitchFamily="49" charset="0"/>
              </a:rPr>
              <a:t>cond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1110</a:t>
            </a:r>
            <a:r>
              <a:rPr lang="en-US" sz="2000" baseline="-25000" dirty="0">
                <a:latin typeface="+mj-lt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(14) for unconditional execution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op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01</a:t>
            </a:r>
            <a:r>
              <a:rPr lang="en-US" sz="2000" baseline="-25000" dirty="0">
                <a:latin typeface="+mj-lt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(1) for memory instruction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i="1" dirty="0" err="1">
                <a:latin typeface="+mj-lt"/>
                <a:cs typeface="Courier New" panose="02070309020205020404" pitchFamily="49" charset="0"/>
              </a:rPr>
              <a:t>funct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111000</a:t>
            </a:r>
            <a:r>
              <a:rPr lang="en-US" sz="2000" baseline="-25000" dirty="0">
                <a:latin typeface="+mj-lt"/>
                <a:cs typeface="Times New Roman" panose="02020603050405020304" pitchFamily="18" charset="0"/>
              </a:rPr>
              <a:t>2 </a:t>
            </a:r>
            <a:r>
              <a:rPr lang="en-US" sz="2000" dirty="0">
                <a:cs typeface="Times New Roman" panose="02020603050405020304" pitchFamily="18" charset="0"/>
              </a:rPr>
              <a:t>(0) </a:t>
            </a:r>
            <a:endParaRPr lang="en-US" sz="2000" dirty="0">
              <a:latin typeface="+mj-lt"/>
              <a:cs typeface="Times New Roman" panose="02020603050405020304" pitchFamily="18" charset="0"/>
            </a:endParaRPr>
          </a:p>
          <a:p>
            <a:pPr lvl="1"/>
            <a:r>
              <a:rPr lang="en-US" sz="2000" dirty="0">
                <a:latin typeface="+mj-lt"/>
                <a:cs typeface="Times New Roman" panose="02020603050405020304" pitchFamily="18" charset="0"/>
              </a:rPr>
              <a:t>	</a:t>
            </a:r>
            <a:r>
              <a:rPr lang="en-US" sz="2000" b="1" i="1" dirty="0">
                <a:latin typeface="+mj-lt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1 (register offset), </a:t>
            </a:r>
            <a:r>
              <a:rPr lang="en-US" sz="2000" b="1" i="1" dirty="0">
                <a:latin typeface="+mj-lt"/>
                <a:cs typeface="Times New Roman" panose="02020603050405020304" pitchFamily="18" charset="0"/>
              </a:rPr>
              <a:t>P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1 (offset indexing), </a:t>
            </a:r>
          </a:p>
          <a:p>
            <a:pPr lvl="1"/>
            <a:r>
              <a:rPr lang="en-US" sz="2000" dirty="0">
                <a:latin typeface="+mj-lt"/>
                <a:cs typeface="Times New Roman" panose="02020603050405020304" pitchFamily="18" charset="0"/>
              </a:rPr>
              <a:t>	</a:t>
            </a:r>
            <a:r>
              <a:rPr lang="en-US" sz="2000" b="1" i="1" dirty="0">
                <a:latin typeface="+mj-lt"/>
                <a:cs typeface="Times New Roman" panose="02020603050405020304" pitchFamily="18" charset="0"/>
              </a:rPr>
              <a:t>U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1 (add), </a:t>
            </a:r>
            <a:r>
              <a:rPr lang="en-US" sz="2000" b="1" i="1" dirty="0">
                <a:latin typeface="+mj-lt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0 (store </a:t>
            </a:r>
            <a:r>
              <a:rPr lang="en-US" sz="2000" b="1" dirty="0">
                <a:latin typeface="+mj-lt"/>
                <a:cs typeface="Times New Roman" panose="02020603050405020304" pitchFamily="18" charset="0"/>
              </a:rPr>
              <a:t>word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), </a:t>
            </a:r>
            <a:r>
              <a:rPr lang="en-US" sz="2000" b="1" i="1" dirty="0">
                <a:latin typeface="+mj-lt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0 (offset indexing), </a:t>
            </a:r>
          </a:p>
          <a:p>
            <a:pPr lvl="1"/>
            <a:r>
              <a:rPr lang="en-US" sz="2000" dirty="0">
                <a:latin typeface="+mj-lt"/>
                <a:cs typeface="Times New Roman" panose="02020603050405020304" pitchFamily="18" charset="0"/>
              </a:rPr>
              <a:t>	</a:t>
            </a:r>
            <a:r>
              <a:rPr lang="en-US" sz="2000" b="1" i="1" dirty="0">
                <a:latin typeface="+mj-lt"/>
                <a:cs typeface="Times New Roman" panose="02020603050405020304" pitchFamily="18" charset="0"/>
              </a:rPr>
              <a:t>L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0 (store)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Rd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9, </a:t>
            </a:r>
            <a:r>
              <a:rPr lang="en-US" sz="2000" b="1" i="1" dirty="0">
                <a:latin typeface="+mj-lt"/>
                <a:cs typeface="Courier New" panose="02070309020205020404" pitchFamily="49" charset="0"/>
              </a:rPr>
              <a:t>Rn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1, </a:t>
            </a:r>
            <a:r>
              <a:rPr lang="en-US" sz="2000" b="1" i="1" dirty="0">
                <a:latin typeface="+mj-lt"/>
                <a:cs typeface="Times New Roman" panose="02020603050405020304" pitchFamily="18" charset="0"/>
              </a:rPr>
              <a:t>Rm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= 3, </a:t>
            </a:r>
            <a:r>
              <a:rPr lang="en-US" sz="2000" b="1" i="1" dirty="0" err="1">
                <a:cs typeface="Times New Roman" panose="02020603050405020304" pitchFamily="18" charset="0"/>
              </a:rPr>
              <a:t>shamt</a:t>
            </a:r>
            <a:r>
              <a:rPr lang="en-US" sz="2000" i="1" dirty="0">
                <a:cs typeface="Times New Roman" panose="02020603050405020304" pitchFamily="18" charset="0"/>
              </a:rPr>
              <a:t> </a:t>
            </a:r>
            <a:r>
              <a:rPr lang="en-US" sz="2000" dirty="0">
                <a:cs typeface="Times New Roman" panose="02020603050405020304" pitchFamily="18" charset="0"/>
              </a:rPr>
              <a:t>= 2, </a:t>
            </a:r>
            <a:r>
              <a:rPr lang="en-US" sz="2000" b="1" i="1" dirty="0" err="1">
                <a:latin typeface="+mj-lt"/>
                <a:cs typeface="Times New Roman" panose="02020603050405020304" pitchFamily="18" charset="0"/>
              </a:rPr>
              <a:t>sh</a:t>
            </a:r>
            <a:r>
              <a:rPr lang="en-US" sz="20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= 00</a:t>
            </a:r>
            <a:r>
              <a:rPr lang="en-US" sz="2000" baseline="-25000" dirty="0">
                <a:latin typeface="+mj-lt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(LSL)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600" dirty="0">
              <a:cs typeface="Times New Roman" panose="02020603050405020304" pitchFamily="18" charset="0"/>
            </a:endParaRPr>
          </a:p>
          <a:p>
            <a:pPr lvl="1"/>
            <a:r>
              <a:rPr lang="en-US" sz="2400" dirty="0">
                <a:cs typeface="Times New Roman" panose="02020603050405020304" pitchFamily="18" charset="0"/>
              </a:rPr>
              <a:t>1110  01  111000  0001  1001  00010 00 0  0011  = </a:t>
            </a:r>
            <a:r>
              <a:rPr lang="en-US" sz="2400" b="1" dirty="0">
                <a:cs typeface="Times New Roman" panose="02020603050405020304" pitchFamily="18" charset="0"/>
              </a:rPr>
              <a:t>0xE7819103</a:t>
            </a:r>
            <a:endParaRPr lang="en-US" sz="22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latin typeface="Times New Roman" pitchFamily="18" charset="0"/>
              <a:cs typeface="Arial" charset="0"/>
            </a:endParaRPr>
          </a:p>
        </p:txBody>
      </p:sp>
      <p:pic>
        <p:nvPicPr>
          <p:cNvPr id="259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4219740"/>
            <a:ext cx="8582025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8303254"/>
      </p:ext>
    </p:extLst>
  </p:cSld>
  <p:clrMapOvr>
    <a:masterClrMapping/>
  </p:clrMapOvr>
  <p:transition/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292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93830" y="1164350"/>
            <a:ext cx="8948366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latin typeface="+mj-lt"/>
                <a:cs typeface="Courier New" panose="02070309020205020404" pitchFamily="49" charset="0"/>
              </a:rPr>
              <a:t>Encodes: 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LDR</a:t>
            </a:r>
            <a:r>
              <a:rPr lang="en-US" sz="3200" dirty="0">
                <a:latin typeface="+mj-lt"/>
                <a:cs typeface="Courier New" panose="02070309020205020404" pitchFamily="49" charset="0"/>
              </a:rPr>
              <a:t>, 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3200" dirty="0">
                <a:latin typeface="+mj-lt"/>
                <a:cs typeface="Courier New" panose="02070309020205020404" pitchFamily="49" charset="0"/>
              </a:rPr>
              <a:t>, 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LDRB</a:t>
            </a:r>
            <a:r>
              <a:rPr lang="en-US" sz="3200" dirty="0">
                <a:latin typeface="+mj-lt"/>
                <a:cs typeface="Courier New" panose="02070309020205020404" pitchFamily="49" charset="0"/>
              </a:rPr>
              <a:t>, 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STRB</a:t>
            </a:r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lnSpc>
                <a:spcPct val="90000"/>
              </a:lnSpc>
              <a:buFontTx/>
              <a:buChar char="•"/>
            </a:pPr>
            <a:r>
              <a:rPr lang="en-US" sz="2400" b="1" i="1" dirty="0">
                <a:latin typeface="+mj-lt"/>
                <a:cs typeface="Courier New" panose="02070309020205020404" pitchFamily="49" charset="0"/>
              </a:rPr>
              <a:t>op 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= 	01</a:t>
            </a:r>
            <a:r>
              <a:rPr lang="en-US" sz="2400" baseline="-25000" dirty="0">
                <a:latin typeface="+mj-lt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</a:t>
            </a:r>
          </a:p>
          <a:p>
            <a:pPr marL="457200" indent="-457200">
              <a:lnSpc>
                <a:spcPct val="90000"/>
              </a:lnSpc>
              <a:buFontTx/>
              <a:buChar char="•"/>
            </a:pPr>
            <a:r>
              <a:rPr lang="en-US" sz="2400" b="1" i="1" dirty="0">
                <a:latin typeface="+mj-lt"/>
                <a:cs typeface="Times New Roman" panose="02020603050405020304" pitchFamily="18" charset="0"/>
              </a:rPr>
              <a:t>Rn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= 	base register</a:t>
            </a:r>
          </a:p>
          <a:p>
            <a:pPr marL="457200" indent="-457200">
              <a:lnSpc>
                <a:spcPct val="90000"/>
              </a:lnSpc>
              <a:buFontTx/>
              <a:buChar char="•"/>
            </a:pPr>
            <a:r>
              <a:rPr lang="en-US" sz="2400" b="1" i="1" dirty="0">
                <a:latin typeface="+mj-lt"/>
                <a:cs typeface="Times New Roman" panose="02020603050405020304" pitchFamily="18" charset="0"/>
              </a:rPr>
              <a:t>Rd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= 	destination (load), source (store)</a:t>
            </a:r>
          </a:p>
          <a:p>
            <a:pPr marL="457200" indent="-457200">
              <a:lnSpc>
                <a:spcPct val="90000"/>
              </a:lnSpc>
              <a:buFontTx/>
              <a:buChar char="•"/>
            </a:pPr>
            <a:r>
              <a:rPr lang="en-US" sz="2400" b="1" i="1" dirty="0">
                <a:latin typeface="+mj-lt"/>
                <a:cs typeface="Times New Roman" panose="02020603050405020304" pitchFamily="18" charset="0"/>
              </a:rPr>
              <a:t>Src2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= 	offset: register (optionally shifted) or immediate</a:t>
            </a:r>
          </a:p>
          <a:p>
            <a:pPr marL="457200" indent="-457200">
              <a:lnSpc>
                <a:spcPct val="90000"/>
              </a:lnSpc>
              <a:buFontTx/>
              <a:buChar char="•"/>
            </a:pPr>
            <a:r>
              <a:rPr lang="en-US" sz="2400" b="1" i="1" dirty="0" err="1">
                <a:latin typeface="+mj-lt"/>
                <a:cs typeface="Courier New" panose="02070309020205020404" pitchFamily="49" charset="0"/>
              </a:rPr>
              <a:t>funct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= 	</a:t>
            </a:r>
            <a:r>
              <a:rPr lang="en-US" sz="2400" i="1" dirty="0">
                <a:latin typeface="+mj-lt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(immediate bar), </a:t>
            </a:r>
            <a:r>
              <a:rPr lang="en-US" sz="2400" i="1" dirty="0">
                <a:latin typeface="+mj-lt"/>
                <a:cs typeface="Times New Roman" panose="02020603050405020304" pitchFamily="18" charset="0"/>
              </a:rPr>
              <a:t>P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(</a:t>
            </a:r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preindex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), </a:t>
            </a:r>
            <a:r>
              <a:rPr lang="en-US" sz="2400" i="1" dirty="0">
                <a:latin typeface="+mj-lt"/>
                <a:cs typeface="Times New Roman" panose="02020603050405020304" pitchFamily="18" charset="0"/>
              </a:rPr>
              <a:t>U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(add), 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+mj-lt"/>
                <a:cs typeface="Times New Roman" panose="02020603050405020304" pitchFamily="18" charset="0"/>
              </a:rPr>
              <a:t> 		</a:t>
            </a:r>
            <a:r>
              <a:rPr lang="en-US" sz="2400" i="1" dirty="0">
                <a:latin typeface="+mj-lt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(byte), </a:t>
            </a:r>
            <a:r>
              <a:rPr lang="en-US" sz="2400" i="1" dirty="0">
                <a:latin typeface="+mj-lt"/>
                <a:cs typeface="Times New Roman" panose="02020603050405020304" pitchFamily="18" charset="0"/>
              </a:rPr>
              <a:t>W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(</a:t>
            </a:r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writeback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), </a:t>
            </a:r>
            <a:r>
              <a:rPr lang="en-US" sz="2400" i="1" dirty="0">
                <a:latin typeface="+mj-lt"/>
                <a:cs typeface="Times New Roman" panose="02020603050405020304" pitchFamily="18" charset="0"/>
              </a:rPr>
              <a:t>L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(load)</a:t>
            </a:r>
            <a:endParaRPr lang="en-US" sz="2400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Review: Memory Instruction Format</a:t>
            </a:r>
            <a:endParaRPr lang="en-US" sz="4400" i="1" dirty="0">
              <a:solidFill>
                <a:schemeClr val="bg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075675" y="2968140"/>
            <a:ext cx="152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0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3966670"/>
            <a:ext cx="8582025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1221139"/>
      </p:ext>
    </p:extLst>
  </p:cSld>
  <p:clrMapOvr>
    <a:masterClrMapping/>
  </p:clrMapOvr>
  <p:transition/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269" name="Rectangle 5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408449" y="1009485"/>
            <a:ext cx="8196075" cy="5181600"/>
          </a:xfrm>
        </p:spPr>
        <p:txBody>
          <a:bodyPr>
            <a:noAutofit/>
          </a:bodyPr>
          <a:lstStyle/>
          <a:p>
            <a:r>
              <a:rPr lang="en-US" dirty="0"/>
              <a:t>Data-processing</a:t>
            </a:r>
          </a:p>
          <a:p>
            <a:r>
              <a:rPr lang="en-US" dirty="0"/>
              <a:t>Memory</a:t>
            </a:r>
          </a:p>
          <a:p>
            <a:r>
              <a:rPr lang="en-US" b="1" dirty="0">
                <a:solidFill>
                  <a:srgbClr val="0070C0"/>
                </a:solidFill>
              </a:rPr>
              <a:t>Branch</a:t>
            </a:r>
          </a:p>
        </p:txBody>
      </p:sp>
      <p:sp>
        <p:nvSpPr>
          <p:cNvPr id="103526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Instruction Formats</a:t>
            </a:r>
          </a:p>
        </p:txBody>
      </p:sp>
    </p:spTree>
    <p:extLst>
      <p:ext uri="{BB962C8B-B14F-4D97-AF65-F5344CB8AC3E}">
        <p14:creationId xmlns:p14="http://schemas.microsoft.com/office/powerpoint/2010/main" val="2474973020"/>
      </p:ext>
    </p:extLst>
  </p:cSld>
  <p:clrMapOvr>
    <a:masterClrMapping/>
  </p:clrMapOvr>
  <p:transition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390" name="Rectangle 6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24260" y="12192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cs typeface="Arial" charset="0"/>
              </a:rPr>
              <a:t>Encodes 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3200" dirty="0">
                <a:cs typeface="Times New Roman" panose="02020603050405020304" pitchFamily="18" charset="0"/>
              </a:rPr>
              <a:t> and 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BL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i="1" dirty="0">
                <a:latin typeface="+mj-lt"/>
                <a:cs typeface="Courier New" panose="02070309020205020404" pitchFamily="49" charset="0"/>
              </a:rPr>
              <a:t>op</a:t>
            </a:r>
            <a:r>
              <a:rPr lang="en-US" sz="3200" dirty="0">
                <a:latin typeface="+mj-lt"/>
                <a:cs typeface="Arial" charset="0"/>
              </a:rPr>
              <a:t> = 10</a:t>
            </a:r>
            <a:r>
              <a:rPr lang="en-US" sz="3200" baseline="-25000" dirty="0">
                <a:latin typeface="+mj-lt"/>
                <a:cs typeface="Arial" charset="0"/>
              </a:rPr>
              <a:t>2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i="1" dirty="0">
                <a:cs typeface="Arial" charset="0"/>
              </a:rPr>
              <a:t>imm24</a:t>
            </a:r>
            <a:r>
              <a:rPr lang="en-US" sz="3200" b="1" dirty="0">
                <a:cs typeface="Arial" charset="0"/>
              </a:rPr>
              <a:t>:</a:t>
            </a:r>
            <a:r>
              <a:rPr lang="en-US" sz="3200" i="1" dirty="0">
                <a:cs typeface="Arial" charset="0"/>
              </a:rPr>
              <a:t> </a:t>
            </a:r>
            <a:r>
              <a:rPr lang="en-US" sz="3200" dirty="0">
                <a:cs typeface="Arial" charset="0"/>
              </a:rPr>
              <a:t>24-bit immediate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i="1" dirty="0" err="1">
                <a:cs typeface="Courier New" panose="02070309020205020404" pitchFamily="49" charset="0"/>
              </a:rPr>
              <a:t>funct</a:t>
            </a:r>
            <a:r>
              <a:rPr lang="en-US" sz="3200" dirty="0">
                <a:cs typeface="Arial" charset="0"/>
              </a:rPr>
              <a:t> = 1L</a:t>
            </a:r>
            <a:r>
              <a:rPr lang="en-US" sz="3200" baseline="-25000" dirty="0">
                <a:cs typeface="Arial" charset="0"/>
              </a:rPr>
              <a:t>2</a:t>
            </a:r>
            <a:r>
              <a:rPr lang="en-US" sz="3200" dirty="0">
                <a:cs typeface="Arial" charset="0"/>
              </a:rPr>
              <a:t>: </a:t>
            </a:r>
            <a:r>
              <a:rPr lang="en-US" sz="3200" b="1" i="1" dirty="0">
                <a:cs typeface="Arial" charset="0"/>
              </a:rPr>
              <a:t>L</a:t>
            </a:r>
            <a:r>
              <a:rPr lang="en-US" sz="3200" dirty="0">
                <a:cs typeface="Arial" charset="0"/>
              </a:rPr>
              <a:t> = 1 for 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BL</a:t>
            </a:r>
            <a:r>
              <a:rPr lang="en-US" sz="3200" dirty="0">
                <a:cs typeface="Arial" charset="0"/>
              </a:rPr>
              <a:t>, </a:t>
            </a:r>
            <a:r>
              <a:rPr lang="en-US" sz="3200" b="1" i="1" dirty="0">
                <a:cs typeface="Arial" charset="0"/>
              </a:rPr>
              <a:t>L</a:t>
            </a:r>
            <a:r>
              <a:rPr lang="en-US" sz="3200" dirty="0">
                <a:cs typeface="Arial" charset="0"/>
              </a:rPr>
              <a:t> = 0 for 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endParaRPr lang="en-US" sz="3200" baseline="-25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 dirty="0">
              <a:cs typeface="Arial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3200" baseline="-25000" dirty="0">
              <a:latin typeface="+mj-lt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Branch Instruction Format</a:t>
            </a:r>
            <a:endParaRPr lang="en-US" sz="4400" i="1" dirty="0">
              <a:solidFill>
                <a:schemeClr val="bg1"/>
              </a:solidFill>
            </a:endParaRPr>
          </a:p>
        </p:txBody>
      </p:sp>
      <p:pic>
        <p:nvPicPr>
          <p:cNvPr id="263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60" y="3485666"/>
            <a:ext cx="8412500" cy="1786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3328140"/>
      </p:ext>
    </p:extLst>
  </p:cSld>
  <p:clrMapOvr>
    <a:masterClrMapping/>
  </p:clrMapOvr>
  <p:transition/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46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8646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" name="Rectangle 5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451735" y="120151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>
                <a:latin typeface="+mj-lt"/>
                <a:cs typeface="Courier New" panose="02070309020205020404" pitchFamily="49" charset="0"/>
              </a:rPr>
              <a:t>Branch Target Address </a:t>
            </a:r>
            <a:r>
              <a:rPr lang="en-US" b="1" dirty="0">
                <a:latin typeface="+mj-lt"/>
                <a:cs typeface="Courier New" panose="02070309020205020404" pitchFamily="49" charset="0"/>
              </a:rPr>
              <a:t>(BTA)</a:t>
            </a:r>
            <a:r>
              <a:rPr lang="en-US" b="1" i="1" dirty="0">
                <a:latin typeface="+mj-lt"/>
                <a:cs typeface="Courier New" panose="02070309020205020404" pitchFamily="49" charset="0"/>
              </a:rPr>
              <a:t>:</a:t>
            </a:r>
            <a:r>
              <a:rPr lang="en-US" dirty="0">
                <a:latin typeface="+mj-lt"/>
                <a:cs typeface="Courier New" panose="02070309020205020404" pitchFamily="49" charset="0"/>
              </a:rPr>
              <a:t> Next PC when branch taken</a:t>
            </a:r>
          </a:p>
          <a:p>
            <a:r>
              <a:rPr lang="en-US" dirty="0">
                <a:latin typeface="+mj-lt"/>
              </a:rPr>
              <a:t>BTA is relative to current </a:t>
            </a:r>
            <a:r>
              <a:rPr lang="en-US" dirty="0">
                <a:latin typeface="+mj-lt"/>
                <a:cs typeface="Courier New" panose="02070309020205020404" pitchFamily="49" charset="0"/>
              </a:rPr>
              <a:t>PC + 8</a:t>
            </a:r>
          </a:p>
          <a:p>
            <a:r>
              <a:rPr lang="en-US" i="1" dirty="0">
                <a:latin typeface="+mj-lt"/>
                <a:cs typeface="Courier New" panose="02070309020205020404" pitchFamily="49" charset="0"/>
              </a:rPr>
              <a:t>imm24</a:t>
            </a:r>
            <a:r>
              <a:rPr lang="en-US" dirty="0">
                <a:latin typeface="+mj-lt"/>
              </a:rPr>
              <a:t> encodes BTA</a:t>
            </a:r>
          </a:p>
          <a:p>
            <a:r>
              <a:rPr lang="en-US" b="1" i="1" dirty="0">
                <a:latin typeface="+mj-lt"/>
              </a:rPr>
              <a:t>imm24</a:t>
            </a:r>
            <a:r>
              <a:rPr lang="en-US" dirty="0">
                <a:latin typeface="+mj-lt"/>
              </a:rPr>
              <a:t> = # of words BTA is away from </a:t>
            </a:r>
            <a:r>
              <a:rPr lang="en-US" dirty="0">
                <a:latin typeface="+mj-lt"/>
                <a:cs typeface="Courier New" panose="02070309020205020404" pitchFamily="49" charset="0"/>
              </a:rPr>
              <a:t>PC</a:t>
            </a:r>
            <a:r>
              <a:rPr lang="en-US" dirty="0">
                <a:latin typeface="+mj-lt"/>
              </a:rPr>
              <a:t>+8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Encoding Branch Target Address</a:t>
            </a:r>
            <a:endParaRPr lang="en-US" sz="4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773793"/>
      </p:ext>
    </p:extLst>
  </p:cSld>
  <p:clrMapOvr>
    <a:masterClrMapping/>
  </p:clrMapOvr>
  <p:transition/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32235" y="3429000"/>
            <a:ext cx="6880380" cy="2419515"/>
            <a:chOff x="232235" y="3429000"/>
            <a:chExt cx="6880380" cy="2419515"/>
          </a:xfrm>
        </p:grpSpPr>
        <p:pic>
          <p:nvPicPr>
            <p:cNvPr id="264194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693095" y="3828965"/>
              <a:ext cx="6388100" cy="1543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232235" y="3610776"/>
              <a:ext cx="1152150" cy="730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54" t="48290" b="20830"/>
            <a:stretch/>
          </p:blipFill>
          <p:spPr bwMode="auto">
            <a:xfrm>
              <a:off x="731500" y="5372014"/>
              <a:ext cx="6381115" cy="476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4" name="Straight Arrow Connector 23"/>
            <p:cNvCxnSpPr/>
            <p:nvPr/>
          </p:nvCxnSpPr>
          <p:spPr>
            <a:xfrm flipH="1">
              <a:off x="4630587" y="3429000"/>
              <a:ext cx="266700" cy="0"/>
            </a:xfrm>
            <a:prstGeom prst="straightConnector1">
              <a:avLst/>
            </a:prstGeom>
            <a:ln w="158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7493" name="Rectangle 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113410" y="114562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Rectangle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87660" y="894270"/>
            <a:ext cx="8001000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  <a:latin typeface="+mj-lt"/>
              </a:rPr>
              <a:t>ARM assembly code</a:t>
            </a:r>
          </a:p>
          <a:p>
            <a:endParaRPr lang="en-US" sz="2000" b="1" dirty="0">
              <a:latin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</a:rPr>
              <a:t>0xA0 </a:t>
            </a:r>
            <a:r>
              <a:rPr lang="en-US" sz="2000" dirty="0">
                <a:latin typeface="Courier New" pitchFamily="49" charset="0"/>
              </a:rPr>
              <a:t>      	</a:t>
            </a:r>
            <a:r>
              <a:rPr lang="en-US" sz="2000" b="1" dirty="0">
                <a:solidFill>
                  <a:srgbClr val="0070C0"/>
                </a:solidFill>
                <a:latin typeface="Courier New" pitchFamily="49" charset="0"/>
              </a:rPr>
              <a:t>BLT THERE</a:t>
            </a:r>
          </a:p>
          <a:p>
            <a:r>
              <a:rPr lang="en-US" sz="2000" b="1" dirty="0">
                <a:latin typeface="Courier New" pitchFamily="49" charset="0"/>
              </a:rPr>
              <a:t>0xA4</a:t>
            </a:r>
            <a:r>
              <a:rPr lang="en-US" sz="2000" dirty="0">
                <a:latin typeface="Courier New" pitchFamily="49" charset="0"/>
              </a:rPr>
              <a:t>	 	ADD R0, R1, R2</a:t>
            </a:r>
          </a:p>
          <a:p>
            <a:r>
              <a:rPr lang="en-US" sz="2000" b="1" dirty="0">
                <a:latin typeface="Courier New" pitchFamily="49" charset="0"/>
              </a:rPr>
              <a:t>0xA8 </a:t>
            </a:r>
            <a:r>
              <a:rPr lang="en-US" sz="2000" dirty="0">
                <a:latin typeface="Courier New" pitchFamily="49" charset="0"/>
              </a:rPr>
              <a:t>      	SUB R0, R0, R9</a:t>
            </a:r>
          </a:p>
          <a:p>
            <a:r>
              <a:rPr lang="en-US" sz="2000" b="1" dirty="0">
                <a:latin typeface="Courier New" pitchFamily="49" charset="0"/>
              </a:rPr>
              <a:t>0xAC </a:t>
            </a:r>
            <a:r>
              <a:rPr lang="en-US" sz="2000" dirty="0">
                <a:latin typeface="Courier New" pitchFamily="49" charset="0"/>
              </a:rPr>
              <a:t>      	ADD SP, SP, #8</a:t>
            </a:r>
          </a:p>
          <a:p>
            <a:r>
              <a:rPr lang="en-US" sz="2000" b="1" dirty="0">
                <a:latin typeface="Courier New" pitchFamily="49" charset="0"/>
              </a:rPr>
              <a:t>0xB0 </a:t>
            </a:r>
            <a:r>
              <a:rPr lang="en-US" sz="2000" dirty="0">
                <a:latin typeface="Courier New" pitchFamily="49" charset="0"/>
              </a:rPr>
              <a:t>      	MOV PC, LR</a:t>
            </a:r>
          </a:p>
          <a:p>
            <a:r>
              <a:rPr lang="en-US" sz="2000" b="1" dirty="0">
                <a:latin typeface="Courier New" pitchFamily="49" charset="0"/>
              </a:rPr>
              <a:t>0xB4</a:t>
            </a:r>
            <a:r>
              <a:rPr lang="en-US" sz="2000" dirty="0">
                <a:latin typeface="Courier New" pitchFamily="49" charset="0"/>
              </a:rPr>
              <a:t> THERE 	SUB R0, R0, #1</a:t>
            </a:r>
          </a:p>
          <a:p>
            <a:r>
              <a:rPr lang="en-US" sz="2000" b="1" dirty="0">
                <a:latin typeface="Courier New" pitchFamily="49" charset="0"/>
              </a:rPr>
              <a:t>0xB8		</a:t>
            </a:r>
            <a:r>
              <a:rPr lang="en-US" sz="2000" dirty="0">
                <a:latin typeface="Courier New" pitchFamily="49" charset="0"/>
              </a:rPr>
              <a:t>BL  TEST</a:t>
            </a:r>
          </a:p>
          <a:p>
            <a:endParaRPr lang="en-US" sz="1600" dirty="0">
              <a:latin typeface="Courier New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879575" y="1662370"/>
            <a:ext cx="312426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PC</a:t>
            </a:r>
            <a:r>
              <a:rPr lang="en-US" sz="2400" dirty="0">
                <a:latin typeface="+mj-lt"/>
              </a:rPr>
              <a:t> = 0xA0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PC</a:t>
            </a:r>
            <a:r>
              <a:rPr lang="en-US" sz="2400" dirty="0">
                <a:latin typeface="+mj-lt"/>
              </a:rPr>
              <a:t> + 8 = 0xA8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THERE</a:t>
            </a:r>
            <a:r>
              <a:rPr lang="en-US" sz="2400" dirty="0">
                <a:latin typeface="+mj-lt"/>
              </a:rPr>
              <a:t> label is 3 instructions past 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PC</a:t>
            </a:r>
            <a:r>
              <a:rPr lang="en-US" sz="2400" dirty="0">
                <a:latin typeface="+mj-lt"/>
              </a:rPr>
              <a:t>+8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So, </a:t>
            </a:r>
            <a:r>
              <a:rPr lang="en-US" sz="2400" i="1" dirty="0">
                <a:latin typeface="+mj-lt"/>
                <a:cs typeface="Courier New" panose="02070309020205020404" pitchFamily="49" charset="0"/>
              </a:rPr>
              <a:t>imm24</a:t>
            </a:r>
            <a:r>
              <a:rPr lang="en-US" sz="2400" dirty="0">
                <a:latin typeface="+mj-lt"/>
              </a:rPr>
              <a:t> = 3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853769" y="1661565"/>
            <a:ext cx="5116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PC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842640" y="2228940"/>
            <a:ext cx="821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PC</a:t>
            </a:r>
            <a:r>
              <a:rPr lang="en-US" sz="2400" b="1" dirty="0">
                <a:solidFill>
                  <a:srgbClr val="0070C0"/>
                </a:solidFill>
                <a:latin typeface="+mj-lt"/>
              </a:rPr>
              <a:t>+8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4614675" y="1854395"/>
            <a:ext cx="266700" cy="0"/>
          </a:xfrm>
          <a:prstGeom prst="straightConnector1">
            <a:avLst/>
          </a:prstGeom>
          <a:ln w="158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4612210" y="2468875"/>
            <a:ext cx="266700" cy="0"/>
          </a:xfrm>
          <a:prstGeom prst="straightConnector1">
            <a:avLst/>
          </a:prstGeom>
          <a:ln w="158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861017" y="3197765"/>
            <a:ext cx="6651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BTA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Branch Instruction: Example 1</a:t>
            </a:r>
            <a:endParaRPr lang="en-US" sz="4400" i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31725" y="5349250"/>
            <a:ext cx="2033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0xBA000003</a:t>
            </a:r>
          </a:p>
        </p:txBody>
      </p:sp>
    </p:spTree>
    <p:extLst>
      <p:ext uri="{BB962C8B-B14F-4D97-AF65-F5344CB8AC3E}">
        <p14:creationId xmlns:p14="http://schemas.microsoft.com/office/powerpoint/2010/main" val="148825550"/>
      </p:ext>
    </p:extLst>
  </p:cSld>
  <p:clrMapOvr>
    <a:masterClrMapping/>
  </p:clrMapOvr>
  <p:transition/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3601362"/>
            <a:ext cx="7183540" cy="2167733"/>
            <a:chOff x="0" y="3601362"/>
            <a:chExt cx="7183540" cy="2167733"/>
          </a:xfrm>
        </p:grpSpPr>
        <p:pic>
          <p:nvPicPr>
            <p:cNvPr id="267266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117020" y="3815816"/>
              <a:ext cx="7066520" cy="1610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36486" b="31757"/>
            <a:stretch/>
          </p:blipFill>
          <p:spPr bwMode="auto">
            <a:xfrm>
              <a:off x="78615" y="5254954"/>
              <a:ext cx="7104925" cy="514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0" y="3601362"/>
              <a:ext cx="462665" cy="4805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87493" name="Rectangle 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113410" y="114562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Rectangle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87660" y="894270"/>
            <a:ext cx="8001000" cy="2816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  <a:latin typeface="+mj-lt"/>
              </a:rPr>
              <a:t>ARM assembly code</a:t>
            </a:r>
          </a:p>
          <a:p>
            <a:endParaRPr lang="en-US" sz="500" b="1" dirty="0">
              <a:latin typeface="Courier New" pitchFamily="49" charset="0"/>
            </a:endParaRPr>
          </a:p>
          <a:p>
            <a:r>
              <a:rPr lang="pt-BR" sz="2000" spc="-100" dirty="0">
                <a:latin typeface="Courier New" panose="02070309020205020404" pitchFamily="49" charset="0"/>
                <a:cs typeface="Courier New" panose="02070309020205020404" pitchFamily="49" charset="0"/>
              </a:rPr>
              <a:t>0x8040 TEST 	LDRB R5, [R0, R3]</a:t>
            </a:r>
          </a:p>
          <a:p>
            <a:r>
              <a:rPr lang="pt-BR" sz="2000" spc="-100" dirty="0">
                <a:latin typeface="Courier New" panose="02070309020205020404" pitchFamily="49" charset="0"/>
                <a:cs typeface="Courier New" panose="02070309020205020404" pitchFamily="49" charset="0"/>
              </a:rPr>
              <a:t>0x8044 	STRB R5, [R1, R3]</a:t>
            </a:r>
          </a:p>
          <a:p>
            <a:r>
              <a:rPr lang="pt-BR" sz="2000" spc="-100" dirty="0">
                <a:latin typeface="Courier New" panose="02070309020205020404" pitchFamily="49" charset="0"/>
                <a:cs typeface="Courier New" panose="02070309020205020404" pitchFamily="49" charset="0"/>
              </a:rPr>
              <a:t>0x8048 	ADD  R3, R3, #1</a:t>
            </a:r>
          </a:p>
          <a:p>
            <a:r>
              <a:rPr lang="en-US" sz="2000" spc="-100" dirty="0">
                <a:latin typeface="Courier New" panose="02070309020205020404" pitchFamily="49" charset="0"/>
                <a:cs typeface="Courier New" panose="02070309020205020404" pitchFamily="49" charset="0"/>
              </a:rPr>
              <a:t>0x8044 	MOV  PC, LR</a:t>
            </a:r>
          </a:p>
          <a:p>
            <a:r>
              <a:rPr lang="en-US" sz="2000" spc="-100" dirty="0">
                <a:latin typeface="Courier New" panose="02070309020205020404" pitchFamily="49" charset="0"/>
                <a:cs typeface="Courier New" panose="02070309020205020404" pitchFamily="49" charset="0"/>
              </a:rPr>
              <a:t>0x8050 	BL   TEST</a:t>
            </a:r>
          </a:p>
          <a:p>
            <a:r>
              <a:rPr lang="pt-BR" sz="2000" spc="-100" dirty="0">
                <a:latin typeface="Courier New" panose="02070309020205020404" pitchFamily="49" charset="0"/>
                <a:cs typeface="Courier New" panose="02070309020205020404" pitchFamily="49" charset="0"/>
              </a:rPr>
              <a:t>0x8054 	LDR  R3, [R1], #4</a:t>
            </a:r>
          </a:p>
          <a:p>
            <a:r>
              <a:rPr lang="pt-BR" sz="2000" spc="-100" dirty="0">
                <a:latin typeface="Courier New" panose="02070309020205020404" pitchFamily="49" charset="0"/>
                <a:cs typeface="Courier New" panose="02070309020205020404" pitchFamily="49" charset="0"/>
              </a:rPr>
              <a:t>0x8058 	SUB  R4, R3, #9</a:t>
            </a:r>
            <a:endParaRPr lang="en-US" sz="1600" spc="-100" dirty="0">
              <a:latin typeface="Courier New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879575" y="1662370"/>
            <a:ext cx="312426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PC</a:t>
            </a:r>
            <a:r>
              <a:rPr lang="en-US" sz="2400" dirty="0">
                <a:latin typeface="+mj-lt"/>
              </a:rPr>
              <a:t> = 0x8050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PC</a:t>
            </a:r>
            <a:r>
              <a:rPr lang="en-US" sz="2400" dirty="0">
                <a:latin typeface="+mj-lt"/>
              </a:rPr>
              <a:t> + 8 = 0x8058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r>
              <a:rPr lang="en-US" sz="2400" dirty="0">
                <a:latin typeface="+mj-lt"/>
              </a:rPr>
              <a:t> label is 6 instructions before 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PC</a:t>
            </a:r>
            <a:r>
              <a:rPr lang="en-US" sz="2400" dirty="0">
                <a:latin typeface="+mj-lt"/>
              </a:rPr>
              <a:t>+8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So, </a:t>
            </a:r>
            <a:r>
              <a:rPr lang="en-US" sz="2400" i="1" dirty="0">
                <a:latin typeface="+mj-lt"/>
                <a:cs typeface="Courier New" panose="02070309020205020404" pitchFamily="49" charset="0"/>
              </a:rPr>
              <a:t>imm24</a:t>
            </a:r>
            <a:r>
              <a:rPr lang="en-US" sz="2400" dirty="0">
                <a:latin typeface="+mj-lt"/>
              </a:rPr>
              <a:t> = -6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Branch Instruction: Example 2</a:t>
            </a:r>
            <a:endParaRPr lang="en-US" sz="4400" i="1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952625" y="2660900"/>
            <a:ext cx="5116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PC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941496" y="3236975"/>
            <a:ext cx="821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PC</a:t>
            </a:r>
            <a:r>
              <a:rPr lang="en-US" sz="2400" b="1" dirty="0">
                <a:solidFill>
                  <a:srgbClr val="0070C0"/>
                </a:solidFill>
                <a:latin typeface="+mj-lt"/>
              </a:rPr>
              <a:t>+8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4713531" y="1662370"/>
            <a:ext cx="266700" cy="0"/>
          </a:xfrm>
          <a:prstGeom prst="straightConnector1">
            <a:avLst/>
          </a:prstGeom>
          <a:ln w="158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4711066" y="2891330"/>
            <a:ext cx="266700" cy="0"/>
          </a:xfrm>
          <a:prstGeom prst="straightConnector1">
            <a:avLst/>
          </a:prstGeom>
          <a:ln w="158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959873" y="1431940"/>
            <a:ext cx="6651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BTA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725620" y="3467405"/>
            <a:ext cx="266700" cy="0"/>
          </a:xfrm>
          <a:prstGeom prst="straightConnector1">
            <a:avLst/>
          </a:prstGeom>
          <a:ln w="158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146940" y="5310845"/>
            <a:ext cx="2033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0xEBFFFFFA</a:t>
            </a:r>
          </a:p>
        </p:txBody>
      </p:sp>
    </p:spTree>
    <p:extLst>
      <p:ext uri="{BB962C8B-B14F-4D97-AF65-F5344CB8AC3E}">
        <p14:creationId xmlns:p14="http://schemas.microsoft.com/office/powerpoint/2010/main" val="2461149417"/>
      </p:ext>
    </p:extLst>
  </p:cSld>
  <p:clrMapOvr>
    <a:masterClrMapping/>
  </p:clrMapOvr>
  <p:transition/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65" name="Picture 6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1"/>
          <a:stretch/>
        </p:blipFill>
        <p:spPr bwMode="auto">
          <a:xfrm>
            <a:off x="539475" y="971080"/>
            <a:ext cx="8065050" cy="2558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Review: Instruction Formats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75" y="4712679"/>
            <a:ext cx="5338295" cy="1133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1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39" y="3467405"/>
            <a:ext cx="8116296" cy="1540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/>
          <p:nvPr/>
        </p:nvPicPr>
        <p:blipFill>
          <a:blip r:embed="rId6"/>
          <a:stretch>
            <a:fillRect/>
          </a:stretch>
        </p:blipFill>
        <p:spPr>
          <a:xfrm>
            <a:off x="2805370" y="4770974"/>
            <a:ext cx="729695" cy="30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394188"/>
      </p:ext>
    </p:extLst>
  </p:cSld>
  <p:clrMapOvr>
    <a:masterClrMapping/>
  </p:clrMapOvr>
  <p:transition/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0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62664" y="1143000"/>
            <a:ext cx="8333885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latin typeface="+mj-lt"/>
                <a:cs typeface="Arial" charset="0"/>
              </a:rPr>
              <a:t>Encode in </a:t>
            </a:r>
            <a:r>
              <a:rPr lang="en-US" sz="3200" b="1" i="1" dirty="0" err="1">
                <a:latin typeface="+mj-lt"/>
                <a:cs typeface="Arial" charset="0"/>
              </a:rPr>
              <a:t>cond</a:t>
            </a:r>
            <a:r>
              <a:rPr lang="en-US" sz="3200" b="1" dirty="0">
                <a:latin typeface="+mj-lt"/>
                <a:cs typeface="Arial" charset="0"/>
              </a:rPr>
              <a:t> bits of machine instruction</a:t>
            </a: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	For example, </a:t>
            </a: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	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ANDEQ R1, R2, R3</a:t>
            </a:r>
            <a:r>
              <a:rPr lang="en-US" sz="2400" dirty="0">
                <a:latin typeface="+mj-lt"/>
                <a:cs typeface="Arial" charset="0"/>
              </a:rPr>
              <a:t> 	(</a:t>
            </a:r>
            <a:r>
              <a:rPr lang="en-US" sz="2400" b="1" i="1" dirty="0" err="1">
                <a:latin typeface="+mj-lt"/>
                <a:cs typeface="Arial" charset="0"/>
              </a:rPr>
              <a:t>cond</a:t>
            </a:r>
            <a:r>
              <a:rPr lang="en-US" sz="2400" dirty="0">
                <a:latin typeface="+mj-lt"/>
                <a:cs typeface="Arial" charset="0"/>
              </a:rPr>
              <a:t> = 0000) </a:t>
            </a: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r>
              <a:rPr lang="en-US" sz="2400" b="1" dirty="0">
                <a:cs typeface="Arial" charset="0"/>
              </a:rPr>
              <a:t>	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ORRMI R4, R5, #0xF</a:t>
            </a:r>
            <a:r>
              <a:rPr lang="en-US" sz="2400" dirty="0">
                <a:cs typeface="Arial" charset="0"/>
              </a:rPr>
              <a:t> 	(</a:t>
            </a:r>
            <a:r>
              <a:rPr lang="en-US" sz="2400" b="1" i="1" dirty="0" err="1">
                <a:cs typeface="Arial" charset="0"/>
              </a:rPr>
              <a:t>cond</a:t>
            </a:r>
            <a:r>
              <a:rPr lang="en-US" sz="2400" dirty="0">
                <a:cs typeface="Arial" charset="0"/>
              </a:rPr>
              <a:t> = 0100) </a:t>
            </a: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r>
              <a:rPr lang="en-US" sz="2400" b="1" dirty="0">
                <a:cs typeface="Arial" charset="0"/>
              </a:rPr>
              <a:t>	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SUBLT R9, R3, R8</a:t>
            </a:r>
            <a:r>
              <a:rPr lang="en-US" sz="2400" dirty="0">
                <a:cs typeface="Arial" charset="0"/>
              </a:rPr>
              <a:t> 	(</a:t>
            </a:r>
            <a:r>
              <a:rPr lang="en-US" sz="2400" b="1" i="1" dirty="0" err="1">
                <a:cs typeface="Arial" charset="0"/>
              </a:rPr>
              <a:t>cond</a:t>
            </a:r>
            <a:r>
              <a:rPr lang="en-US" sz="2400" dirty="0">
                <a:cs typeface="Arial" charset="0"/>
              </a:rPr>
              <a:t> = 1011) </a:t>
            </a: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Conditional Execution</a:t>
            </a:r>
            <a:endParaRPr lang="en-US" sz="4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42844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85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02853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47450" y="1241160"/>
            <a:ext cx="826315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Registers used for specific purposes: 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3200" b="1" dirty="0">
                <a:latin typeface="+mj-lt"/>
                <a:cs typeface="Arial" charset="0"/>
              </a:rPr>
              <a:t>Saved </a:t>
            </a:r>
            <a:r>
              <a:rPr lang="en-US" sz="3200" b="1" dirty="0">
                <a:latin typeface="+mj-lt"/>
                <a:cs typeface="Times New Roman" pitchFamily="18" charset="0"/>
              </a:rPr>
              <a:t>registers:</a:t>
            </a:r>
            <a:r>
              <a:rPr lang="en-US" sz="3200" dirty="0">
                <a:latin typeface="+mj-lt"/>
                <a:cs typeface="Times New Roman" pitchFamily="18" charset="0"/>
              </a:rPr>
              <a:t> R4-R11 </a:t>
            </a:r>
            <a:r>
              <a:rPr lang="en-US" sz="3200" dirty="0">
                <a:latin typeface="+mj-lt"/>
                <a:cs typeface="Arial" charset="0"/>
              </a:rPr>
              <a:t>hold variables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3200" b="1" dirty="0">
                <a:latin typeface="+mj-lt"/>
                <a:cs typeface="Arial" charset="0"/>
              </a:rPr>
              <a:t>Temporary </a:t>
            </a:r>
            <a:r>
              <a:rPr lang="en-US" sz="3200" b="1" dirty="0">
                <a:latin typeface="+mj-lt"/>
                <a:cs typeface="Times New Roman" pitchFamily="18" charset="0"/>
              </a:rPr>
              <a:t>registers:</a:t>
            </a:r>
            <a:r>
              <a:rPr lang="en-US" sz="3200" dirty="0">
                <a:latin typeface="+mj-lt"/>
                <a:cs typeface="Times New Roman" pitchFamily="18" charset="0"/>
              </a:rPr>
              <a:t> R0-R3 and R12, h</a:t>
            </a:r>
            <a:r>
              <a:rPr lang="en-US" sz="3200" dirty="0">
                <a:latin typeface="+mj-lt"/>
                <a:cs typeface="Arial" charset="0"/>
              </a:rPr>
              <a:t>old intermediate values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3200" dirty="0">
                <a:latin typeface="+mj-lt"/>
                <a:cs typeface="Arial" charset="0"/>
              </a:rPr>
              <a:t>Discuss others later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408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Operands: Registers</a:t>
            </a:r>
          </a:p>
        </p:txBody>
      </p:sp>
    </p:spTree>
    <p:extLst>
      <p:ext uri="{BB962C8B-B14F-4D97-AF65-F5344CB8AC3E}">
        <p14:creationId xmlns:p14="http://schemas.microsoft.com/office/powerpoint/2010/main" val="2323252761"/>
      </p:ext>
    </p:extLst>
  </p:cSld>
  <p:clrMapOvr>
    <a:masterClrMapping/>
  </p:clrMapOvr>
  <p:transition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47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2947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855" y="68759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Review: Condition Mnemonics</a:t>
            </a:r>
            <a:endParaRPr lang="en-US" sz="4400" i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2055" y="1047890"/>
            <a:ext cx="5091572" cy="48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51410"/>
      </p:ext>
    </p:extLst>
  </p:cSld>
  <p:clrMapOvr>
    <a:masterClrMapping/>
  </p:clrMapOvr>
  <p:transition/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476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pic>
        <p:nvPicPr>
          <p:cNvPr id="19046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96" y="1023633"/>
            <a:ext cx="7720829" cy="4786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Conditional Execution: Machine Code</a:t>
            </a:r>
            <a:endParaRPr lang="en-US" sz="4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883399"/>
      </p:ext>
    </p:extLst>
  </p:cSld>
  <p:clrMapOvr>
    <a:masterClrMapping/>
  </p:clrMapOvr>
  <p:transition/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0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62665" y="972325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Start with </a:t>
            </a:r>
            <a:r>
              <a:rPr lang="en-US" sz="3200" b="1" i="1" dirty="0">
                <a:latin typeface="+mj-lt"/>
                <a:cs typeface="Courier New" panose="02070309020205020404" pitchFamily="49" charset="0"/>
              </a:rPr>
              <a:t>op</a:t>
            </a:r>
            <a:r>
              <a:rPr lang="en-US" sz="3200" b="1" dirty="0">
                <a:latin typeface="+mj-lt"/>
                <a:cs typeface="Arial" charset="0"/>
              </a:rPr>
              <a:t>: </a:t>
            </a:r>
            <a:r>
              <a:rPr lang="en-US" sz="3200" dirty="0">
                <a:latin typeface="+mj-lt"/>
                <a:cs typeface="Arial" charset="0"/>
              </a:rPr>
              <a:t>tells how to parse rest</a:t>
            </a:r>
          </a:p>
          <a:p>
            <a:pPr lvl="2">
              <a:lnSpc>
                <a:spcPct val="90000"/>
              </a:lnSpc>
              <a:spcBef>
                <a:spcPct val="20000"/>
              </a:spcBef>
            </a:pPr>
            <a:r>
              <a:rPr lang="en-US" sz="2400" b="1" i="1" dirty="0">
                <a:latin typeface="+mj-lt"/>
                <a:cs typeface="Arial" charset="0"/>
              </a:rPr>
              <a:t>op</a:t>
            </a:r>
            <a:r>
              <a:rPr lang="en-US" sz="2400" dirty="0">
                <a:latin typeface="+mj-lt"/>
                <a:cs typeface="Arial" charset="0"/>
              </a:rPr>
              <a:t> = 00 (Data-processing)</a:t>
            </a:r>
          </a:p>
          <a:p>
            <a:pPr lvl="2">
              <a:lnSpc>
                <a:spcPct val="90000"/>
              </a:lnSpc>
              <a:spcBef>
                <a:spcPct val="20000"/>
              </a:spcBef>
            </a:pPr>
            <a:r>
              <a:rPr lang="en-US" sz="2400" b="1" i="1" dirty="0">
                <a:latin typeface="+mj-lt"/>
                <a:cs typeface="Arial" charset="0"/>
              </a:rPr>
              <a:t>op</a:t>
            </a:r>
            <a:r>
              <a:rPr lang="en-US" sz="2400" dirty="0">
                <a:latin typeface="+mj-lt"/>
                <a:cs typeface="Arial" charset="0"/>
              </a:rPr>
              <a:t> = 01 (Memory)</a:t>
            </a:r>
          </a:p>
          <a:p>
            <a:pPr lvl="2">
              <a:lnSpc>
                <a:spcPct val="90000"/>
              </a:lnSpc>
              <a:spcBef>
                <a:spcPct val="20000"/>
              </a:spcBef>
            </a:pPr>
            <a:r>
              <a:rPr lang="en-US" sz="2400" b="1" i="1" dirty="0">
                <a:latin typeface="+mj-lt"/>
                <a:cs typeface="Arial" charset="0"/>
              </a:rPr>
              <a:t>op</a:t>
            </a:r>
            <a:r>
              <a:rPr lang="en-US" sz="2400" dirty="0">
                <a:latin typeface="+mj-lt"/>
                <a:cs typeface="Arial" charset="0"/>
              </a:rPr>
              <a:t> = 10 (Branch)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i="1" dirty="0">
                <a:latin typeface="+mj-lt"/>
                <a:cs typeface="Courier New" panose="02070309020205020404" pitchFamily="49" charset="0"/>
              </a:rPr>
              <a:t>I</a:t>
            </a:r>
            <a:r>
              <a:rPr lang="en-US" sz="3200" b="1" dirty="0">
                <a:latin typeface="+mj-lt"/>
                <a:cs typeface="Arial" charset="0"/>
              </a:rPr>
              <a:t>-bit:</a:t>
            </a:r>
            <a:r>
              <a:rPr lang="en-US" sz="3200" dirty="0">
                <a:latin typeface="+mj-lt"/>
                <a:cs typeface="Arial" charset="0"/>
              </a:rPr>
              <a:t> tells how to parse </a:t>
            </a:r>
            <a:r>
              <a:rPr lang="en-US" sz="3200" b="1" i="1" dirty="0">
                <a:latin typeface="+mj-lt"/>
                <a:cs typeface="Arial" charset="0"/>
              </a:rPr>
              <a:t>Src2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Data-processing instructions:</a:t>
            </a:r>
            <a:r>
              <a:rPr lang="en-US" sz="3200" dirty="0">
                <a:latin typeface="+mj-lt"/>
                <a:cs typeface="Arial" charset="0"/>
              </a:rPr>
              <a:t> </a:t>
            </a:r>
          </a:p>
          <a:p>
            <a:pPr lvl="2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If </a:t>
            </a:r>
            <a:r>
              <a:rPr lang="en-US" sz="2400" b="1" i="1" dirty="0">
                <a:latin typeface="+mj-lt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+mj-lt"/>
                <a:cs typeface="Arial" charset="0"/>
              </a:rPr>
              <a:t>-bit is 0, bit 4 determines if </a:t>
            </a:r>
            <a:r>
              <a:rPr lang="en-US" sz="2400" b="1" i="1" dirty="0">
                <a:latin typeface="+mj-lt"/>
                <a:cs typeface="Arial" charset="0"/>
              </a:rPr>
              <a:t>Src2</a:t>
            </a:r>
            <a:r>
              <a:rPr lang="en-US" sz="2400" dirty="0">
                <a:latin typeface="+mj-lt"/>
                <a:cs typeface="Arial" charset="0"/>
              </a:rPr>
              <a:t> is a register (bit 4 = 0) or a register-shifted register (bit 4 = 1)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Memory instructions: </a:t>
            </a:r>
            <a:endParaRPr lang="en-US" sz="3200" dirty="0">
              <a:latin typeface="+mj-lt"/>
              <a:cs typeface="Arial" charset="0"/>
            </a:endParaRPr>
          </a:p>
          <a:p>
            <a:pPr lvl="2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Examine </a:t>
            </a:r>
            <a:r>
              <a:rPr lang="en-US" sz="2400" b="1" i="1" dirty="0" err="1">
                <a:latin typeface="+mj-lt"/>
                <a:cs typeface="Courier New" panose="02070309020205020404" pitchFamily="49" charset="0"/>
              </a:rPr>
              <a:t>funct</a:t>
            </a:r>
            <a:r>
              <a:rPr lang="en-US" sz="2400" dirty="0">
                <a:latin typeface="+mj-lt"/>
                <a:cs typeface="Arial" charset="0"/>
              </a:rPr>
              <a:t> bits for indexing mode, instruction, and add or subtract offset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Interpreting Machine Code</a:t>
            </a:r>
            <a:endParaRPr lang="en-US" sz="4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635554"/>
      </p:ext>
    </p:extLst>
  </p:cSld>
  <p:clrMapOvr>
    <a:masterClrMapping/>
  </p:clrMapOvr>
  <p:transition/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0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70639" y="1143000"/>
            <a:ext cx="8333885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latin typeface="+mj-lt"/>
                <a:cs typeface="Arial" charset="0"/>
              </a:rPr>
              <a:t>0xE0475001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3830" y="49360"/>
            <a:ext cx="89483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Interpreting Machine Code: Example 1</a:t>
            </a:r>
            <a:endParaRPr lang="en-US" sz="4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905693"/>
      </p:ext>
    </p:extLst>
  </p:cSld>
  <p:clrMapOvr>
    <a:masterClrMapping/>
  </p:clrMapOvr>
  <p:transition/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0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70639" y="1143000"/>
            <a:ext cx="8333885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latin typeface="+mj-lt"/>
                <a:cs typeface="Arial" charset="0"/>
              </a:rPr>
              <a:t>0xE0475001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Arial" charset="0"/>
              </a:rPr>
              <a:t>Start with </a:t>
            </a:r>
            <a:r>
              <a:rPr lang="en-US" sz="2400" b="1" i="1" dirty="0">
                <a:latin typeface="+mj-lt"/>
                <a:cs typeface="Courier New" panose="02070309020205020404" pitchFamily="49" charset="0"/>
              </a:rPr>
              <a:t>op</a:t>
            </a:r>
            <a:r>
              <a:rPr lang="en-US" sz="2400" b="1" dirty="0">
                <a:latin typeface="+mj-lt"/>
                <a:cs typeface="Arial" charset="0"/>
              </a:rPr>
              <a:t>: </a:t>
            </a:r>
            <a:r>
              <a:rPr lang="en-US" sz="2400" dirty="0">
                <a:latin typeface="+mj-lt"/>
                <a:cs typeface="Arial" charset="0"/>
              </a:rPr>
              <a:t>00</a:t>
            </a:r>
            <a:r>
              <a:rPr lang="en-US" sz="2400" baseline="-25000" dirty="0">
                <a:latin typeface="+mj-lt"/>
                <a:cs typeface="Arial" charset="0"/>
              </a:rPr>
              <a:t>2</a:t>
            </a:r>
            <a:r>
              <a:rPr lang="en-US" sz="2400" dirty="0">
                <a:latin typeface="+mj-lt"/>
                <a:cs typeface="Arial" charset="0"/>
              </a:rPr>
              <a:t>, so data-processing instruction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3830" y="49360"/>
            <a:ext cx="89483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Interpreting Machine Code: Example 1</a:t>
            </a:r>
            <a:endParaRPr lang="en-US" sz="4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050097"/>
      </p:ext>
    </p:extLst>
  </p:cSld>
  <p:clrMapOvr>
    <a:masterClrMapping/>
  </p:clrMapOvr>
  <p:transition/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0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70639" y="1143000"/>
            <a:ext cx="8333885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latin typeface="+mj-lt"/>
                <a:cs typeface="Arial" charset="0"/>
              </a:rPr>
              <a:t>0xE0475001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Arial" charset="0"/>
              </a:rPr>
              <a:t>Start with </a:t>
            </a:r>
            <a:r>
              <a:rPr lang="en-US" sz="2400" b="1" i="1" dirty="0">
                <a:latin typeface="+mj-lt"/>
                <a:cs typeface="Courier New" panose="02070309020205020404" pitchFamily="49" charset="0"/>
              </a:rPr>
              <a:t>op</a:t>
            </a:r>
            <a:r>
              <a:rPr lang="en-US" sz="2400" b="1" dirty="0">
                <a:latin typeface="+mj-lt"/>
                <a:cs typeface="Arial" charset="0"/>
              </a:rPr>
              <a:t>: </a:t>
            </a:r>
            <a:r>
              <a:rPr lang="en-US" sz="2400" dirty="0">
                <a:latin typeface="+mj-lt"/>
                <a:cs typeface="Arial" charset="0"/>
              </a:rPr>
              <a:t>00</a:t>
            </a:r>
            <a:r>
              <a:rPr lang="en-US" sz="2400" baseline="-25000" dirty="0">
                <a:latin typeface="+mj-lt"/>
                <a:cs typeface="Arial" charset="0"/>
              </a:rPr>
              <a:t>2</a:t>
            </a:r>
            <a:r>
              <a:rPr lang="en-US" sz="2400" dirty="0">
                <a:latin typeface="+mj-lt"/>
                <a:cs typeface="Arial" charset="0"/>
              </a:rPr>
              <a:t>, so data-processing instruction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b="1" i="1" dirty="0">
                <a:latin typeface="+mj-lt"/>
                <a:cs typeface="Courier New" panose="02070309020205020404" pitchFamily="49" charset="0"/>
              </a:rPr>
              <a:t>I</a:t>
            </a:r>
            <a:r>
              <a:rPr lang="en-US" sz="2400" b="1" dirty="0">
                <a:latin typeface="+mj-lt"/>
                <a:cs typeface="Arial" charset="0"/>
              </a:rPr>
              <a:t>-bit:</a:t>
            </a:r>
            <a:r>
              <a:rPr lang="en-US" sz="2400" dirty="0">
                <a:latin typeface="+mj-lt"/>
                <a:cs typeface="Arial" charset="0"/>
              </a:rPr>
              <a:t> 0, so </a:t>
            </a:r>
            <a:r>
              <a:rPr lang="en-US" sz="2400" i="1" dirty="0">
                <a:latin typeface="+mj-lt"/>
                <a:cs typeface="Courier New" panose="02070309020205020404" pitchFamily="49" charset="0"/>
              </a:rPr>
              <a:t>Src2</a:t>
            </a:r>
            <a:r>
              <a:rPr lang="en-US" sz="2400" dirty="0">
                <a:latin typeface="+mj-lt"/>
                <a:cs typeface="Arial" charset="0"/>
              </a:rPr>
              <a:t> is a register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Arial" charset="0"/>
              </a:rPr>
              <a:t>bit 4: </a:t>
            </a:r>
            <a:r>
              <a:rPr lang="en-US" sz="2400" dirty="0">
                <a:latin typeface="+mj-lt"/>
                <a:cs typeface="Arial" charset="0"/>
              </a:rPr>
              <a:t>0, so </a:t>
            </a:r>
            <a:r>
              <a:rPr lang="en-US" sz="2400" i="1" dirty="0">
                <a:latin typeface="+mj-lt"/>
                <a:cs typeface="Arial" charset="0"/>
              </a:rPr>
              <a:t>Src2</a:t>
            </a:r>
            <a:r>
              <a:rPr lang="en-US" sz="2400" dirty="0">
                <a:latin typeface="+mj-lt"/>
                <a:cs typeface="Arial" charset="0"/>
              </a:rPr>
              <a:t> is a register (optionally shifted by </a:t>
            </a:r>
            <a:r>
              <a:rPr lang="en-US" sz="2400" i="1" dirty="0">
                <a:latin typeface="+mj-lt"/>
                <a:cs typeface="Arial" charset="0"/>
              </a:rPr>
              <a:t>shamt5</a:t>
            </a:r>
            <a:r>
              <a:rPr lang="en-US" sz="2400" dirty="0">
                <a:latin typeface="+mj-lt"/>
                <a:cs typeface="Arial" charset="0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3830" y="49360"/>
            <a:ext cx="89483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Interpreting Machine Code: Example 1</a:t>
            </a:r>
            <a:endParaRPr lang="en-US" sz="4400" i="1" dirty="0">
              <a:solidFill>
                <a:schemeClr val="bg1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0" y="4244893"/>
            <a:ext cx="8794745" cy="114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5050097"/>
      </p:ext>
    </p:extLst>
  </p:cSld>
  <p:clrMapOvr>
    <a:masterClrMapping/>
  </p:clrMapOvr>
  <p:transition/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0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70639" y="1143000"/>
            <a:ext cx="8333885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latin typeface="+mj-lt"/>
                <a:cs typeface="Arial" charset="0"/>
              </a:rPr>
              <a:t>0xE0475001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Arial" charset="0"/>
              </a:rPr>
              <a:t>Start with </a:t>
            </a:r>
            <a:r>
              <a:rPr lang="en-US" sz="2400" b="1" i="1" dirty="0">
                <a:latin typeface="+mj-lt"/>
                <a:cs typeface="Courier New" panose="02070309020205020404" pitchFamily="49" charset="0"/>
              </a:rPr>
              <a:t>op</a:t>
            </a:r>
            <a:r>
              <a:rPr lang="en-US" sz="2400" b="1" dirty="0">
                <a:latin typeface="+mj-lt"/>
                <a:cs typeface="Arial" charset="0"/>
              </a:rPr>
              <a:t>: </a:t>
            </a:r>
            <a:r>
              <a:rPr lang="en-US" sz="2400" dirty="0">
                <a:latin typeface="+mj-lt"/>
                <a:cs typeface="Arial" charset="0"/>
              </a:rPr>
              <a:t>00</a:t>
            </a:r>
            <a:r>
              <a:rPr lang="en-US" sz="2400" baseline="-25000" dirty="0">
                <a:latin typeface="+mj-lt"/>
                <a:cs typeface="Arial" charset="0"/>
              </a:rPr>
              <a:t>2</a:t>
            </a:r>
            <a:r>
              <a:rPr lang="en-US" sz="2400" dirty="0">
                <a:latin typeface="+mj-lt"/>
                <a:cs typeface="Arial" charset="0"/>
              </a:rPr>
              <a:t>, so data-processing instruction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b="1" i="1" dirty="0">
                <a:latin typeface="+mj-lt"/>
                <a:cs typeface="Courier New" panose="02070309020205020404" pitchFamily="49" charset="0"/>
              </a:rPr>
              <a:t>I</a:t>
            </a:r>
            <a:r>
              <a:rPr lang="en-US" sz="2400" b="1" dirty="0">
                <a:latin typeface="+mj-lt"/>
                <a:cs typeface="Arial" charset="0"/>
              </a:rPr>
              <a:t>-bit:</a:t>
            </a:r>
            <a:r>
              <a:rPr lang="en-US" sz="2400" dirty="0">
                <a:latin typeface="+mj-lt"/>
                <a:cs typeface="Arial" charset="0"/>
              </a:rPr>
              <a:t> 0, so </a:t>
            </a:r>
            <a:r>
              <a:rPr lang="en-US" sz="2400" i="1" dirty="0">
                <a:latin typeface="+mj-lt"/>
                <a:cs typeface="Courier New" panose="02070309020205020404" pitchFamily="49" charset="0"/>
              </a:rPr>
              <a:t>Src2</a:t>
            </a:r>
            <a:r>
              <a:rPr lang="en-US" sz="2400" dirty="0">
                <a:latin typeface="+mj-lt"/>
                <a:cs typeface="Arial" charset="0"/>
              </a:rPr>
              <a:t> is a register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Arial" charset="0"/>
              </a:rPr>
              <a:t>bit 4: </a:t>
            </a:r>
            <a:r>
              <a:rPr lang="en-US" sz="2400" dirty="0">
                <a:latin typeface="+mj-lt"/>
                <a:cs typeface="Arial" charset="0"/>
              </a:rPr>
              <a:t>0, so </a:t>
            </a:r>
            <a:r>
              <a:rPr lang="en-US" sz="2400" i="1" dirty="0">
                <a:latin typeface="+mj-lt"/>
                <a:cs typeface="Arial" charset="0"/>
              </a:rPr>
              <a:t>Src2</a:t>
            </a:r>
            <a:r>
              <a:rPr lang="en-US" sz="2400" dirty="0">
                <a:latin typeface="+mj-lt"/>
                <a:cs typeface="Arial" charset="0"/>
              </a:rPr>
              <a:t> is a register (optionally shifted by </a:t>
            </a:r>
            <a:r>
              <a:rPr lang="en-US" sz="2400" i="1" dirty="0">
                <a:latin typeface="+mj-lt"/>
                <a:cs typeface="Arial" charset="0"/>
              </a:rPr>
              <a:t>shamt5</a:t>
            </a:r>
            <a:r>
              <a:rPr lang="en-US" sz="2400" dirty="0">
                <a:latin typeface="+mj-lt"/>
                <a:cs typeface="Arial" charset="0"/>
              </a:rPr>
              <a:t>)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b="1" i="1" dirty="0" err="1">
                <a:cs typeface="Courier New" panose="02070309020205020404" pitchFamily="49" charset="0"/>
              </a:rPr>
              <a:t>cmd</a:t>
            </a:r>
            <a:r>
              <a:rPr lang="en-US" sz="2400" b="1" dirty="0">
                <a:cs typeface="Arial" charset="0"/>
              </a:rPr>
              <a:t>: </a:t>
            </a:r>
            <a:r>
              <a:rPr lang="en-US" sz="2400" dirty="0">
                <a:cs typeface="Arial" charset="0"/>
              </a:rPr>
              <a:t>0010</a:t>
            </a:r>
            <a:r>
              <a:rPr lang="en-US" sz="2400" baseline="-25000" dirty="0">
                <a:cs typeface="Arial" charset="0"/>
              </a:rPr>
              <a:t>2</a:t>
            </a:r>
            <a:r>
              <a:rPr lang="en-US" sz="2400" dirty="0">
                <a:cs typeface="Arial" charset="0"/>
              </a:rPr>
              <a:t> (2), so SUB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Courier New" panose="02070309020205020404" pitchFamily="49" charset="0"/>
              </a:rPr>
              <a:t>Rn</a:t>
            </a:r>
            <a:r>
              <a:rPr lang="en-US" sz="2400" dirty="0">
                <a:latin typeface="+mj-lt"/>
                <a:cs typeface="Arial" charset="0"/>
              </a:rPr>
              <a:t>=7, </a:t>
            </a:r>
            <a:r>
              <a:rPr lang="en-US" sz="2400" b="1" dirty="0">
                <a:latin typeface="+mj-lt"/>
                <a:cs typeface="Courier New" panose="02070309020205020404" pitchFamily="49" charset="0"/>
              </a:rPr>
              <a:t>Rd</a:t>
            </a:r>
            <a:r>
              <a:rPr lang="en-US" sz="2400" dirty="0">
                <a:latin typeface="+mj-lt"/>
                <a:cs typeface="Arial" charset="0"/>
              </a:rPr>
              <a:t>=5, </a:t>
            </a:r>
            <a:r>
              <a:rPr lang="en-US" sz="2400" b="1" dirty="0">
                <a:latin typeface="+mj-lt"/>
                <a:cs typeface="Courier New" panose="02070309020205020404" pitchFamily="49" charset="0"/>
              </a:rPr>
              <a:t>Rm</a:t>
            </a:r>
            <a:r>
              <a:rPr lang="en-US" sz="2400" dirty="0">
                <a:latin typeface="+mj-lt"/>
                <a:cs typeface="Arial" charset="0"/>
              </a:rPr>
              <a:t>=1, </a:t>
            </a:r>
            <a:r>
              <a:rPr lang="en-US" sz="2400" b="1" i="1" dirty="0">
                <a:latin typeface="+mj-lt"/>
                <a:cs typeface="Arial" charset="0"/>
              </a:rPr>
              <a:t>shamt5</a:t>
            </a:r>
            <a:r>
              <a:rPr lang="en-US" sz="2400" dirty="0">
                <a:latin typeface="+mj-lt"/>
                <a:cs typeface="Arial" charset="0"/>
              </a:rPr>
              <a:t> = 0, </a:t>
            </a:r>
            <a:r>
              <a:rPr lang="en-US" sz="2400" b="1" i="1" dirty="0" err="1">
                <a:latin typeface="+mj-lt"/>
                <a:cs typeface="Arial" charset="0"/>
              </a:rPr>
              <a:t>sh</a:t>
            </a:r>
            <a:r>
              <a:rPr lang="en-US" sz="2400" dirty="0">
                <a:latin typeface="+mj-lt"/>
                <a:cs typeface="Arial" charset="0"/>
              </a:rPr>
              <a:t> = 0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So, instruction is: </a:t>
            </a:r>
            <a:r>
              <a:rPr lang="en-US" sz="2400" b="1" spc="-100" dirty="0">
                <a:latin typeface="Courier New" panose="02070309020205020404" pitchFamily="49" charset="0"/>
                <a:cs typeface="Courier New" panose="02070309020205020404" pitchFamily="49" charset="0"/>
              </a:rPr>
              <a:t>SUB R5,R7,R1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3830" y="49360"/>
            <a:ext cx="89483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Interpreting Machine Code: Example 1</a:t>
            </a:r>
            <a:endParaRPr lang="en-US" sz="4400" i="1" dirty="0">
              <a:solidFill>
                <a:schemeClr val="bg1"/>
              </a:solidFill>
            </a:endParaRPr>
          </a:p>
        </p:txBody>
      </p:sp>
      <p:pic>
        <p:nvPicPr>
          <p:cNvPr id="268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0" y="4244893"/>
            <a:ext cx="8794745" cy="114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2204340"/>
      </p:ext>
    </p:extLst>
  </p:cSld>
  <p:clrMapOvr>
    <a:masterClrMapping/>
  </p:clrMapOvr>
  <p:transition/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0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70639" y="1143000"/>
            <a:ext cx="8333885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latin typeface="+mj-lt"/>
                <a:cs typeface="Arial" charset="0"/>
              </a:rPr>
              <a:t>0xE5949010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3830" y="49360"/>
            <a:ext cx="89483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Interpreting Machine Code: Example 2</a:t>
            </a:r>
            <a:endParaRPr lang="en-US" sz="4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634887"/>
      </p:ext>
    </p:extLst>
  </p:cSld>
  <p:clrMapOvr>
    <a:masterClrMapping/>
  </p:clrMapOvr>
  <p:transition/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0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70639" y="1143000"/>
            <a:ext cx="8333885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latin typeface="+mj-lt"/>
                <a:cs typeface="Arial" charset="0"/>
              </a:rPr>
              <a:t>0xE5949010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Arial" charset="0"/>
              </a:rPr>
              <a:t>Start with </a:t>
            </a:r>
            <a:r>
              <a:rPr lang="en-US" sz="2400" b="1" i="1" dirty="0">
                <a:latin typeface="+mj-lt"/>
                <a:cs typeface="Courier New" panose="02070309020205020404" pitchFamily="49" charset="0"/>
              </a:rPr>
              <a:t>op</a:t>
            </a:r>
            <a:r>
              <a:rPr lang="en-US" sz="2400" b="1" dirty="0">
                <a:latin typeface="+mj-lt"/>
                <a:cs typeface="Arial" charset="0"/>
              </a:rPr>
              <a:t>: </a:t>
            </a:r>
            <a:r>
              <a:rPr lang="en-US" sz="2400" dirty="0">
                <a:latin typeface="+mj-lt"/>
                <a:cs typeface="Arial" charset="0"/>
              </a:rPr>
              <a:t>01</a:t>
            </a:r>
            <a:r>
              <a:rPr lang="en-US" sz="2400" baseline="-25000" dirty="0">
                <a:latin typeface="+mj-lt"/>
                <a:cs typeface="Arial" charset="0"/>
              </a:rPr>
              <a:t>2</a:t>
            </a:r>
            <a:r>
              <a:rPr lang="en-US" sz="2400" dirty="0">
                <a:latin typeface="+mj-lt"/>
                <a:cs typeface="Arial" charset="0"/>
              </a:rPr>
              <a:t>, so memory instruction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b="1" i="1" dirty="0" err="1">
                <a:latin typeface="+mj-lt"/>
                <a:cs typeface="Courier New" panose="02070309020205020404" pitchFamily="49" charset="0"/>
              </a:rPr>
              <a:t>funct</a:t>
            </a:r>
            <a:r>
              <a:rPr lang="en-US" sz="2400" b="1" dirty="0">
                <a:latin typeface="+mj-lt"/>
                <a:cs typeface="Arial" charset="0"/>
              </a:rPr>
              <a:t>:</a:t>
            </a:r>
            <a:r>
              <a:rPr lang="en-US" sz="2400" dirty="0">
                <a:latin typeface="+mj-lt"/>
                <a:cs typeface="Arial" charset="0"/>
              </a:rPr>
              <a:t> </a:t>
            </a:r>
            <a:r>
              <a:rPr lang="en-US" sz="2400" i="1" dirty="0">
                <a:latin typeface="+mj-lt"/>
                <a:cs typeface="Arial" charset="0"/>
              </a:rPr>
              <a:t>B</a:t>
            </a:r>
            <a:r>
              <a:rPr lang="en-US" sz="2400" dirty="0">
                <a:latin typeface="+mj-lt"/>
                <a:cs typeface="Arial" charset="0"/>
              </a:rPr>
              <a:t>=0, </a:t>
            </a:r>
            <a:r>
              <a:rPr lang="en-US" sz="2400" i="1" dirty="0">
                <a:latin typeface="+mj-lt"/>
                <a:cs typeface="Arial" charset="0"/>
              </a:rPr>
              <a:t>L</a:t>
            </a:r>
            <a:r>
              <a:rPr lang="en-US" sz="2400" dirty="0">
                <a:latin typeface="+mj-lt"/>
                <a:cs typeface="Arial" charset="0"/>
              </a:rPr>
              <a:t>=1, so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LDR</a:t>
            </a:r>
            <a:r>
              <a:rPr lang="en-US" sz="2400" dirty="0">
                <a:latin typeface="+mj-lt"/>
                <a:cs typeface="Arial" charset="0"/>
              </a:rPr>
              <a:t>; </a:t>
            </a:r>
            <a:r>
              <a:rPr lang="en-US" sz="2400" i="1" dirty="0">
                <a:latin typeface="+mj-lt"/>
                <a:cs typeface="Arial" charset="0"/>
              </a:rPr>
              <a:t>P</a:t>
            </a:r>
            <a:r>
              <a:rPr lang="en-US" sz="2400" dirty="0">
                <a:latin typeface="+mj-lt"/>
                <a:cs typeface="Arial" charset="0"/>
              </a:rPr>
              <a:t>=1, </a:t>
            </a:r>
            <a:r>
              <a:rPr lang="en-US" sz="2400" i="1" dirty="0">
                <a:latin typeface="+mj-lt"/>
                <a:cs typeface="Arial" charset="0"/>
              </a:rPr>
              <a:t>W</a:t>
            </a:r>
            <a:r>
              <a:rPr lang="en-US" sz="2400" dirty="0">
                <a:latin typeface="+mj-lt"/>
                <a:cs typeface="Arial" charset="0"/>
              </a:rPr>
              <a:t>=0, so offset indexing; </a:t>
            </a: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r>
              <a:rPr lang="en-US" sz="2400" i="1" dirty="0">
                <a:latin typeface="+mj-lt"/>
                <a:cs typeface="Arial" charset="0"/>
              </a:rPr>
              <a:t>	I</a:t>
            </a:r>
            <a:r>
              <a:rPr lang="en-US" sz="2400" dirty="0">
                <a:latin typeface="+mj-lt"/>
                <a:cs typeface="Arial" charset="0"/>
              </a:rPr>
              <a:t>=0, so immediate offset, </a:t>
            </a:r>
            <a:r>
              <a:rPr lang="en-US" sz="2400" i="1" dirty="0">
                <a:latin typeface="+mj-lt"/>
                <a:cs typeface="Arial" charset="0"/>
              </a:rPr>
              <a:t>U</a:t>
            </a:r>
            <a:r>
              <a:rPr lang="en-US" sz="2400" dirty="0">
                <a:latin typeface="+mj-lt"/>
                <a:cs typeface="Arial" charset="0"/>
              </a:rPr>
              <a:t>=1, so add offset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Courier New" panose="02070309020205020404" pitchFamily="49" charset="0"/>
              </a:rPr>
              <a:t>Rn</a:t>
            </a:r>
            <a:r>
              <a:rPr lang="en-US" sz="2400" dirty="0">
                <a:latin typeface="+mj-lt"/>
                <a:cs typeface="Arial" charset="0"/>
              </a:rPr>
              <a:t>=4, </a:t>
            </a:r>
            <a:r>
              <a:rPr lang="en-US" sz="2400" b="1" dirty="0">
                <a:latin typeface="+mj-lt"/>
                <a:cs typeface="Courier New" panose="02070309020205020404" pitchFamily="49" charset="0"/>
              </a:rPr>
              <a:t>Rd</a:t>
            </a:r>
            <a:r>
              <a:rPr lang="en-US" sz="2400" dirty="0">
                <a:latin typeface="+mj-lt"/>
                <a:cs typeface="Arial" charset="0"/>
              </a:rPr>
              <a:t>=9, </a:t>
            </a:r>
            <a:r>
              <a:rPr lang="en-US" sz="2400" b="1" i="1" dirty="0">
                <a:latin typeface="+mj-lt"/>
                <a:cs typeface="Arial" charset="0"/>
              </a:rPr>
              <a:t>imm12</a:t>
            </a:r>
            <a:r>
              <a:rPr lang="en-US" sz="2400" dirty="0">
                <a:latin typeface="+mj-lt"/>
                <a:cs typeface="Arial" charset="0"/>
              </a:rPr>
              <a:t> = 16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So, instruction is: </a:t>
            </a:r>
            <a:r>
              <a:rPr lang="en-US" sz="2400" b="1" spc="-100" dirty="0">
                <a:latin typeface="Courier New" panose="02070309020205020404" pitchFamily="49" charset="0"/>
                <a:cs typeface="Courier New" panose="02070309020205020404" pitchFamily="49" charset="0"/>
              </a:rPr>
              <a:t>LDR R9,[R4,#16]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3830" y="49360"/>
            <a:ext cx="89483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Interpreting Machine Code: Example 2</a:t>
            </a:r>
            <a:endParaRPr lang="en-US" sz="4400" i="1" dirty="0">
              <a:solidFill>
                <a:schemeClr val="bg1"/>
              </a:solidFill>
            </a:endParaRPr>
          </a:p>
        </p:txBody>
      </p:sp>
      <p:pic>
        <p:nvPicPr>
          <p:cNvPr id="269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0" y="4526522"/>
            <a:ext cx="8850820" cy="861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355"/>
          <a:stretch/>
        </p:blipFill>
        <p:spPr bwMode="auto">
          <a:xfrm>
            <a:off x="193830" y="4244893"/>
            <a:ext cx="8794745" cy="281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3677824"/>
      </p:ext>
    </p:extLst>
  </p:cSld>
  <p:clrMapOvr>
    <a:masterClrMapping/>
  </p:clrMapOvr>
  <p:transition/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421" name="Rectangle 5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413330" y="1086295"/>
            <a:ext cx="822960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sz="3200" b="1" dirty="0">
                <a:solidFill>
                  <a:srgbClr val="0070C0"/>
                </a:solidFill>
              </a:rPr>
              <a:t>How do we address operands?</a:t>
            </a:r>
          </a:p>
          <a:p>
            <a:r>
              <a:rPr lang="en-US" sz="2600" dirty="0"/>
              <a:t>Register</a:t>
            </a:r>
          </a:p>
          <a:p>
            <a:r>
              <a:rPr lang="en-US" sz="2600" dirty="0"/>
              <a:t>Immediate</a:t>
            </a:r>
          </a:p>
          <a:p>
            <a:r>
              <a:rPr lang="en-US" sz="2600" dirty="0"/>
              <a:t>Base</a:t>
            </a:r>
          </a:p>
          <a:p>
            <a:r>
              <a:rPr lang="en-US" sz="2600" dirty="0"/>
              <a:t>PC-Relative</a:t>
            </a:r>
          </a:p>
        </p:txBody>
      </p:sp>
      <p:sp>
        <p:nvSpPr>
          <p:cNvPr id="108441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Addressing Modes</a:t>
            </a:r>
            <a:endParaRPr lang="en-US" sz="4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85139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8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Chapter 6 :: Topics</a:t>
            </a:r>
          </a:p>
        </p:txBody>
      </p:sp>
      <p:sp>
        <p:nvSpPr>
          <p:cNvPr id="5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914400" y="1341437"/>
            <a:ext cx="5943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Introduction</a:t>
            </a:r>
            <a:endParaRPr lang="en-US" dirty="0"/>
          </a:p>
          <a:p>
            <a:r>
              <a:rPr lang="en-US" b="1" dirty="0"/>
              <a:t>Assembly Language</a:t>
            </a:r>
          </a:p>
          <a:p>
            <a:r>
              <a:rPr lang="en-US" b="1" dirty="0"/>
              <a:t>Machine Language</a:t>
            </a:r>
          </a:p>
          <a:p>
            <a:r>
              <a:rPr lang="en-US" b="1" dirty="0"/>
              <a:t>Programming</a:t>
            </a:r>
          </a:p>
          <a:p>
            <a:r>
              <a:rPr lang="en-US" b="1" dirty="0"/>
              <a:t>Addressing Modes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497" y="1036637"/>
            <a:ext cx="1743168" cy="475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24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827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0182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060475" y="1219200"/>
            <a:ext cx="5737545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latin typeface="+mj-lt"/>
                <a:cs typeface="Arial" charset="0"/>
              </a:rPr>
              <a:t>Revisit  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en-US" sz="3200" b="1" dirty="0">
                <a:latin typeface="+mj-lt"/>
                <a:cs typeface="Arial" charset="0"/>
              </a:rPr>
              <a:t> instruction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</a:pPr>
            <a:endParaRPr lang="en-US" sz="32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1101829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90600" y="2286000"/>
            <a:ext cx="36576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C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latin typeface="Courier New" pitchFamily="49" charset="0"/>
                <a:cs typeface="Arial" charset="0"/>
              </a:rPr>
              <a:t>a = b + c;</a:t>
            </a:r>
          </a:p>
        </p:txBody>
      </p:sp>
      <p:sp>
        <p:nvSpPr>
          <p:cNvPr id="1101830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03900" y="2286000"/>
            <a:ext cx="48067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ARM Assembly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latin typeface="Courier New" pitchFamily="49" charset="0"/>
                <a:cs typeface="Arial" charset="0"/>
              </a:rPr>
              <a:t>; R0 = a, R1 = b, R2 = c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latin typeface="Courier New" pitchFamily="49" charset="0"/>
                <a:cs typeface="Arial" charset="0"/>
              </a:rPr>
              <a:t>ADD R0, R1, R2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5855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Instructions with Registers</a:t>
            </a:r>
          </a:p>
        </p:txBody>
      </p:sp>
    </p:spTree>
    <p:extLst>
      <p:ext uri="{BB962C8B-B14F-4D97-AF65-F5344CB8AC3E}">
        <p14:creationId xmlns:p14="http://schemas.microsoft.com/office/powerpoint/2010/main" val="3742122511"/>
      </p:ext>
    </p:extLst>
  </p:cSld>
  <p:clrMapOvr>
    <a:masterClrMapping/>
  </p:clrMapOvr>
  <p:transition/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421" name="Rectangle 5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413330" y="1086295"/>
            <a:ext cx="822960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sz="3200" b="1" dirty="0">
                <a:solidFill>
                  <a:srgbClr val="0070C0"/>
                </a:solidFill>
              </a:rPr>
              <a:t>How do we address operands?</a:t>
            </a:r>
          </a:p>
          <a:p>
            <a:r>
              <a:rPr lang="en-US" sz="2600" b="1" dirty="0"/>
              <a:t>Register Only</a:t>
            </a:r>
          </a:p>
          <a:p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</a:p>
          <a:p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Base</a:t>
            </a:r>
          </a:p>
          <a:p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PC-Relative</a:t>
            </a:r>
          </a:p>
        </p:txBody>
      </p:sp>
      <p:sp>
        <p:nvSpPr>
          <p:cNvPr id="108441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8442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Addressing Modes</a:t>
            </a:r>
            <a:endParaRPr lang="en-US" sz="4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610089"/>
      </p:ext>
    </p:extLst>
  </p:cSld>
  <p:clrMapOvr>
    <a:masterClrMapping/>
  </p:clrMapOvr>
  <p:transition/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45" name="Rectangle 5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385855" y="1015312"/>
            <a:ext cx="8229600" cy="4525963"/>
          </a:xfrm>
        </p:spPr>
        <p:txBody>
          <a:bodyPr>
            <a:noAutofit/>
          </a:bodyPr>
          <a:lstStyle/>
          <a:p>
            <a:r>
              <a:rPr lang="en-US" dirty="0"/>
              <a:t>Source and destination operands found in registers</a:t>
            </a:r>
          </a:p>
          <a:p>
            <a:r>
              <a:rPr lang="en-US" dirty="0"/>
              <a:t>Used by data-processing instructions</a:t>
            </a:r>
          </a:p>
          <a:p>
            <a:r>
              <a:rPr lang="en-US" b="1" dirty="0"/>
              <a:t>Three </a:t>
            </a:r>
            <a:r>
              <a:rPr lang="en-US" b="1" dirty="0" err="1"/>
              <a:t>submodes</a:t>
            </a:r>
            <a:r>
              <a:rPr lang="en-US" b="1" dirty="0"/>
              <a:t>:</a:t>
            </a:r>
          </a:p>
          <a:p>
            <a:pPr lvl="1"/>
            <a:r>
              <a:rPr lang="en-US" sz="3200" dirty="0"/>
              <a:t>Register-only</a:t>
            </a:r>
          </a:p>
          <a:p>
            <a:pPr lvl="1"/>
            <a:r>
              <a:rPr lang="en-US" sz="3200" dirty="0"/>
              <a:t>Immediate-shifted register</a:t>
            </a:r>
          </a:p>
          <a:p>
            <a:pPr lvl="1"/>
            <a:r>
              <a:rPr lang="en-US" sz="3200" dirty="0"/>
              <a:t>Register-shifted register</a:t>
            </a:r>
          </a:p>
          <a:p>
            <a:pPr marL="457200" lvl="1" indent="0">
              <a:buNone/>
            </a:pPr>
            <a:r>
              <a:rPr lang="en-US" sz="3200" dirty="0"/>
              <a:t>	</a:t>
            </a:r>
          </a:p>
        </p:txBody>
      </p:sp>
      <p:sp>
        <p:nvSpPr>
          <p:cNvPr id="108544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8544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Register Addressing</a:t>
            </a:r>
            <a:endParaRPr lang="en-US" sz="4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384360"/>
      </p:ext>
    </p:extLst>
  </p:cSld>
  <p:clrMapOvr>
    <a:masterClrMapping/>
  </p:clrMapOvr>
  <p:transition/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45" name="Rectangle 5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462665" y="976907"/>
            <a:ext cx="8229600" cy="4525963"/>
          </a:xfrm>
        </p:spPr>
        <p:txBody>
          <a:bodyPr>
            <a:noAutofit/>
          </a:bodyPr>
          <a:lstStyle/>
          <a:p>
            <a:r>
              <a:rPr lang="en-US" sz="3000" b="1" dirty="0"/>
              <a:t>Register-only</a:t>
            </a:r>
          </a:p>
          <a:p>
            <a:pPr marL="457200" lvl="1" indent="0">
              <a:buNone/>
            </a:pPr>
            <a:r>
              <a:rPr lang="en-US" sz="2600" dirty="0"/>
              <a:t>	</a:t>
            </a:r>
            <a:r>
              <a:rPr lang="en-US" sz="2400" b="1" dirty="0">
                <a:solidFill>
                  <a:srgbClr val="0070C0"/>
                </a:solidFill>
              </a:rPr>
              <a:t>Example: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>
                <a:latin typeface="Courier New" pitchFamily="49" charset="0"/>
              </a:rPr>
              <a:t>ADD R0, R2, R7</a:t>
            </a:r>
            <a:endParaRPr lang="en-US" sz="2200" dirty="0">
              <a:latin typeface="+mj-lt"/>
            </a:endParaRPr>
          </a:p>
          <a:p>
            <a:r>
              <a:rPr lang="en-US" sz="3000" b="1" dirty="0"/>
              <a:t>Immediate-shifted register</a:t>
            </a:r>
          </a:p>
          <a:p>
            <a:pPr marL="457200" lvl="1" indent="0">
              <a:buNone/>
            </a:pPr>
            <a:r>
              <a:rPr lang="en-US" sz="2600" dirty="0"/>
              <a:t>	</a:t>
            </a:r>
            <a:r>
              <a:rPr lang="en-US" sz="2400" b="1" dirty="0">
                <a:solidFill>
                  <a:srgbClr val="0070C0"/>
                </a:solidFill>
              </a:rPr>
              <a:t>Example:</a:t>
            </a:r>
            <a:r>
              <a:rPr lang="en-US" sz="2400" dirty="0"/>
              <a:t> </a:t>
            </a:r>
            <a:r>
              <a:rPr lang="en-US" sz="2200" dirty="0">
                <a:latin typeface="Courier New" pitchFamily="49" charset="0"/>
              </a:rPr>
              <a:t>ORR R5, R1, R3, LSL #1</a:t>
            </a:r>
            <a:endParaRPr lang="en-US" sz="2200" dirty="0">
              <a:latin typeface="+mj-lt"/>
            </a:endParaRPr>
          </a:p>
          <a:p>
            <a:r>
              <a:rPr lang="en-US" sz="3000" b="1" dirty="0"/>
              <a:t>Register-shifted register</a:t>
            </a:r>
          </a:p>
          <a:p>
            <a:pPr marL="457200" lvl="1" indent="0">
              <a:buNone/>
            </a:pPr>
            <a:r>
              <a:rPr lang="en-US" sz="2600" dirty="0"/>
              <a:t>	</a:t>
            </a:r>
            <a:r>
              <a:rPr lang="en-US" sz="2400" b="1" dirty="0">
                <a:solidFill>
                  <a:srgbClr val="0070C0"/>
                </a:solidFill>
              </a:rPr>
              <a:t>Example:</a:t>
            </a:r>
            <a:r>
              <a:rPr lang="en-US" sz="2400" dirty="0"/>
              <a:t> </a:t>
            </a:r>
            <a:r>
              <a:rPr lang="en-US" sz="2200" dirty="0">
                <a:latin typeface="Courier New" pitchFamily="49" charset="0"/>
              </a:rPr>
              <a:t>SUB R12, R9, R0, ASR R1</a:t>
            </a:r>
            <a:endParaRPr lang="en-US" sz="2200" dirty="0"/>
          </a:p>
          <a:p>
            <a:pPr marL="457200" lvl="1" indent="0">
              <a:buNone/>
            </a:pPr>
            <a:endParaRPr lang="en-US" sz="2200" dirty="0"/>
          </a:p>
        </p:txBody>
      </p:sp>
      <p:sp>
        <p:nvSpPr>
          <p:cNvPr id="108544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8544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Register Addressing Examples</a:t>
            </a:r>
            <a:endParaRPr lang="en-US" sz="4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85370"/>
      </p:ext>
    </p:extLst>
  </p:cSld>
  <p:clrMapOvr>
    <a:masterClrMapping/>
  </p:clrMapOvr>
  <p:transition/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421" name="Rectangle 5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413330" y="1086295"/>
            <a:ext cx="822960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sz="3200" b="1" dirty="0">
                <a:solidFill>
                  <a:srgbClr val="0070C0"/>
                </a:solidFill>
              </a:rPr>
              <a:t>How do we address operands?</a:t>
            </a:r>
          </a:p>
          <a:p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Register Only</a:t>
            </a:r>
          </a:p>
          <a:p>
            <a:r>
              <a:rPr lang="en-US" sz="2600" b="1" dirty="0"/>
              <a:t>Immediate</a:t>
            </a:r>
          </a:p>
          <a:p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Base</a:t>
            </a:r>
          </a:p>
          <a:p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PC-Relative</a:t>
            </a:r>
          </a:p>
        </p:txBody>
      </p:sp>
      <p:sp>
        <p:nvSpPr>
          <p:cNvPr id="108441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8442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Addressing Modes</a:t>
            </a:r>
            <a:endParaRPr lang="en-US" sz="4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138360"/>
      </p:ext>
    </p:extLst>
  </p:cSld>
  <p:clrMapOvr>
    <a:masterClrMapping/>
  </p:clrMapOvr>
  <p:transition/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45" name="Rectangle 5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424260" y="1066800"/>
            <a:ext cx="8229600" cy="4525963"/>
          </a:xfrm>
        </p:spPr>
        <p:txBody>
          <a:bodyPr>
            <a:noAutofit/>
          </a:bodyPr>
          <a:lstStyle/>
          <a:p>
            <a:r>
              <a:rPr lang="en-US" sz="3000" dirty="0"/>
              <a:t>Operands found in registers </a:t>
            </a:r>
            <a:r>
              <a:rPr lang="en-US" sz="3000" b="1" dirty="0"/>
              <a:t>and</a:t>
            </a:r>
            <a:r>
              <a:rPr lang="en-US" sz="3000" dirty="0"/>
              <a:t> </a:t>
            </a:r>
            <a:r>
              <a:rPr lang="en-US" sz="3000" dirty="0" err="1"/>
              <a:t>immediates</a:t>
            </a:r>
            <a:endParaRPr lang="en-US" sz="3000" dirty="0"/>
          </a:p>
          <a:p>
            <a:pPr marL="457200" lvl="1" indent="0">
              <a:buNone/>
            </a:pPr>
            <a:r>
              <a:rPr lang="en-US" sz="2600" dirty="0"/>
              <a:t>	</a:t>
            </a:r>
            <a:r>
              <a:rPr lang="en-US" sz="2400" b="1" dirty="0">
                <a:solidFill>
                  <a:srgbClr val="0070C0"/>
                </a:solidFill>
              </a:rPr>
              <a:t>Example:</a:t>
            </a:r>
            <a:r>
              <a:rPr lang="en-US" sz="2200" dirty="0"/>
              <a:t>  </a:t>
            </a:r>
            <a:r>
              <a:rPr lang="en-US" sz="2200" dirty="0">
                <a:latin typeface="Courier New" pitchFamily="49" charset="0"/>
              </a:rPr>
              <a:t>ADD R9, R1, #14</a:t>
            </a:r>
            <a:endParaRPr lang="en-US" sz="2200" dirty="0"/>
          </a:p>
          <a:p>
            <a:r>
              <a:rPr lang="en-US" sz="3000" dirty="0"/>
              <a:t>Uses data-processing format with </a:t>
            </a:r>
            <a:r>
              <a:rPr lang="en-US" sz="3000" i="1" dirty="0"/>
              <a:t>I</a:t>
            </a:r>
            <a:r>
              <a:rPr lang="en-US" sz="3000" dirty="0"/>
              <a:t>=1</a:t>
            </a:r>
          </a:p>
          <a:p>
            <a:pPr lvl="1"/>
            <a:r>
              <a:rPr lang="en-US" sz="2600" dirty="0"/>
              <a:t>Immediate is encoded as </a:t>
            </a:r>
          </a:p>
          <a:p>
            <a:pPr lvl="2"/>
            <a:r>
              <a:rPr lang="en-US" sz="2200" dirty="0"/>
              <a:t>8-bit immediat</a:t>
            </a:r>
            <a:r>
              <a:rPr lang="en-US" sz="2200" dirty="0">
                <a:latin typeface="+mj-lt"/>
              </a:rPr>
              <a:t>e (</a:t>
            </a:r>
            <a:r>
              <a:rPr lang="en-US" sz="2200" i="1" dirty="0">
                <a:latin typeface="+mj-lt"/>
                <a:cs typeface="Courier New" panose="02070309020205020404" pitchFamily="49" charset="0"/>
              </a:rPr>
              <a:t>imm8</a:t>
            </a:r>
            <a:r>
              <a:rPr lang="en-US" sz="2200" dirty="0">
                <a:latin typeface="+mj-lt"/>
              </a:rPr>
              <a:t>)</a:t>
            </a:r>
          </a:p>
          <a:p>
            <a:pPr lvl="2"/>
            <a:r>
              <a:rPr lang="en-US" sz="2200" dirty="0">
                <a:latin typeface="+mj-lt"/>
              </a:rPr>
              <a:t>4-bit rotation (</a:t>
            </a:r>
            <a:r>
              <a:rPr lang="en-US" sz="2200" i="1" dirty="0">
                <a:latin typeface="+mj-lt"/>
                <a:cs typeface="Courier New" panose="02070309020205020404" pitchFamily="49" charset="0"/>
              </a:rPr>
              <a:t>rot</a:t>
            </a:r>
            <a:r>
              <a:rPr lang="en-US" sz="2200" dirty="0">
                <a:latin typeface="+mj-lt"/>
              </a:rPr>
              <a:t>)</a:t>
            </a:r>
          </a:p>
          <a:p>
            <a:pPr lvl="1"/>
            <a:r>
              <a:rPr lang="en-US" sz="2600" dirty="0">
                <a:latin typeface="+mj-lt"/>
              </a:rPr>
              <a:t>32-bit immediate = </a:t>
            </a:r>
            <a:r>
              <a:rPr lang="en-US" sz="2600" i="1" dirty="0">
                <a:latin typeface="+mj-lt"/>
                <a:cs typeface="Courier New" panose="02070309020205020404" pitchFamily="49" charset="0"/>
              </a:rPr>
              <a:t>imm8</a:t>
            </a:r>
            <a:r>
              <a:rPr lang="en-US" sz="2600" dirty="0">
                <a:latin typeface="+mj-lt"/>
              </a:rPr>
              <a:t> ROR (</a:t>
            </a:r>
            <a:r>
              <a:rPr lang="en-US" sz="2600" i="1" dirty="0">
                <a:latin typeface="+mj-lt"/>
                <a:cs typeface="Courier New" panose="02070309020205020404" pitchFamily="49" charset="0"/>
              </a:rPr>
              <a:t>rot</a:t>
            </a:r>
            <a:r>
              <a:rPr lang="en-US" sz="2600" dirty="0">
                <a:latin typeface="+mj-lt"/>
              </a:rPr>
              <a:t> x 2)</a:t>
            </a:r>
          </a:p>
        </p:txBody>
      </p:sp>
      <p:sp>
        <p:nvSpPr>
          <p:cNvPr id="108544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8544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Immediate Addressing</a:t>
            </a:r>
            <a:endParaRPr lang="en-US" sz="4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57491"/>
      </p:ext>
    </p:extLst>
  </p:cSld>
  <p:clrMapOvr>
    <a:masterClrMapping/>
  </p:clrMapOvr>
  <p:transition/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421" name="Rectangle 5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413330" y="1086295"/>
            <a:ext cx="822960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sz="3200" b="1" dirty="0">
                <a:solidFill>
                  <a:srgbClr val="0070C0"/>
                </a:solidFill>
              </a:rPr>
              <a:t>How do we address operands?</a:t>
            </a:r>
          </a:p>
          <a:p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Register Only</a:t>
            </a:r>
          </a:p>
          <a:p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</a:p>
          <a:p>
            <a:r>
              <a:rPr lang="en-US" sz="2600" b="1" dirty="0"/>
              <a:t>Base</a:t>
            </a:r>
          </a:p>
          <a:p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PC-Relative</a:t>
            </a:r>
          </a:p>
        </p:txBody>
      </p:sp>
      <p:sp>
        <p:nvSpPr>
          <p:cNvPr id="108441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8442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Addressing Modes</a:t>
            </a:r>
            <a:endParaRPr lang="en-US" sz="4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515230"/>
      </p:ext>
    </p:extLst>
  </p:cSld>
  <p:clrMapOvr>
    <a:masterClrMapping/>
  </p:clrMapOvr>
  <p:transition/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46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8646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" name="Rectangle 5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424260" y="11247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Address of operand is:</a:t>
            </a:r>
          </a:p>
          <a:p>
            <a:pPr marL="0" indent="0">
              <a:buNone/>
            </a:pPr>
            <a:r>
              <a:rPr lang="en-US" sz="3200" dirty="0"/>
              <a:t>	base register + offset</a:t>
            </a:r>
          </a:p>
          <a:p>
            <a:r>
              <a:rPr lang="en-US" dirty="0"/>
              <a:t>Offset can be a:</a:t>
            </a:r>
          </a:p>
          <a:p>
            <a:pPr lvl="1"/>
            <a:r>
              <a:rPr lang="en-US" sz="3200" dirty="0"/>
              <a:t>12-bit Immediate</a:t>
            </a:r>
          </a:p>
          <a:p>
            <a:pPr lvl="1"/>
            <a:r>
              <a:rPr lang="en-US" sz="3200" dirty="0"/>
              <a:t>Register</a:t>
            </a:r>
          </a:p>
          <a:p>
            <a:pPr lvl="1"/>
            <a:r>
              <a:rPr lang="en-US" sz="3200" dirty="0"/>
              <a:t>Immediate-shifted Register</a:t>
            </a:r>
          </a:p>
          <a:p>
            <a:pPr marL="457200" lvl="1" indent="0">
              <a:buFont typeface="Arial" pitchFamily="34" charset="0"/>
              <a:buNone/>
            </a:pPr>
            <a:r>
              <a:rPr lang="en-US" sz="3200" dirty="0"/>
              <a:t>	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Base Addressing</a:t>
            </a:r>
            <a:endParaRPr lang="en-US" sz="4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9505"/>
      </p:ext>
    </p:extLst>
  </p:cSld>
  <p:clrMapOvr>
    <a:masterClrMapping/>
  </p:clrMapOvr>
  <p:transition/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45" name="Rectangle 5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424260" y="1066800"/>
            <a:ext cx="8229600" cy="4525963"/>
          </a:xfrm>
        </p:spPr>
        <p:txBody>
          <a:bodyPr>
            <a:noAutofit/>
          </a:bodyPr>
          <a:lstStyle/>
          <a:p>
            <a:r>
              <a:rPr lang="en-US" sz="3000" b="1" dirty="0"/>
              <a:t>Immediate offset</a:t>
            </a:r>
          </a:p>
          <a:p>
            <a:pPr marL="457200" lvl="1" indent="0">
              <a:buNone/>
            </a:pPr>
            <a:r>
              <a:rPr lang="en-US" sz="2600" dirty="0"/>
              <a:t>	</a:t>
            </a:r>
            <a:r>
              <a:rPr lang="en-US" sz="2400" b="1" dirty="0">
                <a:solidFill>
                  <a:srgbClr val="0070C0"/>
                </a:solidFill>
              </a:rPr>
              <a:t>Example:</a:t>
            </a:r>
            <a:r>
              <a:rPr lang="en-US" sz="2200" dirty="0"/>
              <a:t> </a:t>
            </a:r>
            <a:r>
              <a:rPr lang="en-US" sz="2200" dirty="0">
                <a:latin typeface="Courier New" pitchFamily="49" charset="0"/>
              </a:rPr>
              <a:t>LDR R0, [R8, #-11]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itchFamily="49" charset="0"/>
                <a:cs typeface="Times New Roman" panose="02020603050405020304" pitchFamily="18" charset="0"/>
              </a:rPr>
              <a:t>	</a:t>
            </a:r>
            <a:r>
              <a:rPr lang="en-US" sz="2200" dirty="0">
                <a:cs typeface="Times New Roman" panose="02020603050405020304" pitchFamily="18" charset="0"/>
              </a:rPr>
              <a:t> (</a:t>
            </a:r>
            <a:r>
              <a:rPr lang="en-US" sz="2200" dirty="0"/>
              <a:t>R0 = mem[R8 - 11]</a:t>
            </a:r>
            <a:r>
              <a:rPr lang="en-US" sz="2200" dirty="0">
                <a:cs typeface="Times New Roman" panose="02020603050405020304" pitchFamily="18" charset="0"/>
              </a:rPr>
              <a:t> )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000" b="1" dirty="0"/>
              <a:t>Register offset</a:t>
            </a:r>
          </a:p>
          <a:p>
            <a:pPr marL="457200" lvl="1" indent="0">
              <a:buNone/>
            </a:pPr>
            <a:r>
              <a:rPr lang="en-US" sz="2600" dirty="0"/>
              <a:t>	</a:t>
            </a:r>
            <a:r>
              <a:rPr lang="en-US" sz="2400" b="1" dirty="0">
                <a:solidFill>
                  <a:srgbClr val="0070C0"/>
                </a:solidFill>
              </a:rPr>
              <a:t>Example:</a:t>
            </a:r>
            <a:r>
              <a:rPr lang="en-US" sz="2400" dirty="0"/>
              <a:t> </a:t>
            </a:r>
            <a:r>
              <a:rPr lang="en-US" sz="2200" dirty="0">
                <a:latin typeface="Courier New" pitchFamily="49" charset="0"/>
              </a:rPr>
              <a:t>LDR R1, [R7, R9]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itchFamily="49" charset="0"/>
              </a:rPr>
              <a:t>	</a:t>
            </a:r>
            <a:r>
              <a:rPr lang="en-US" sz="2200" dirty="0">
                <a:cs typeface="Times New Roman" panose="02020603050405020304" pitchFamily="18" charset="0"/>
              </a:rPr>
              <a:t> (</a:t>
            </a:r>
            <a:r>
              <a:rPr lang="en-US" sz="2200" dirty="0"/>
              <a:t>R1 = mem[R7 + R9]</a:t>
            </a:r>
            <a:r>
              <a:rPr lang="en-US" sz="2200" dirty="0">
                <a:cs typeface="Times New Roman" panose="02020603050405020304" pitchFamily="18" charset="0"/>
              </a:rPr>
              <a:t> )</a:t>
            </a:r>
            <a:endParaRPr lang="en-US" sz="2200" dirty="0"/>
          </a:p>
          <a:p>
            <a:r>
              <a:rPr lang="en-US" sz="3000" b="1" dirty="0"/>
              <a:t>Immediate-shifted register offset</a:t>
            </a:r>
          </a:p>
          <a:p>
            <a:pPr marL="457200" lvl="1" indent="0">
              <a:buNone/>
            </a:pPr>
            <a:r>
              <a:rPr lang="en-US" sz="2600" dirty="0"/>
              <a:t>	</a:t>
            </a:r>
            <a:r>
              <a:rPr lang="en-US" sz="2400" b="1" dirty="0">
                <a:solidFill>
                  <a:srgbClr val="0070C0"/>
                </a:solidFill>
              </a:rPr>
              <a:t>Example: </a:t>
            </a:r>
            <a:r>
              <a:rPr lang="en-US" sz="2200" dirty="0">
                <a:latin typeface="Courier New" pitchFamily="49" charset="0"/>
              </a:rPr>
              <a:t>STR R5, [R3, R2, LSL #4]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itchFamily="49" charset="0"/>
              </a:rPr>
              <a:t>	</a:t>
            </a:r>
            <a:r>
              <a:rPr lang="en-US" sz="2200" dirty="0">
                <a:latin typeface="+mj-lt"/>
                <a:cs typeface="Times New Roman" panose="02020603050405020304" pitchFamily="18" charset="0"/>
              </a:rPr>
              <a:t>(</a:t>
            </a:r>
            <a:r>
              <a:rPr lang="en-US" sz="2200" dirty="0">
                <a:latin typeface="+mj-lt"/>
              </a:rPr>
              <a:t>R5 = mem[R3 + (R2 &lt;&lt; 4)]</a:t>
            </a:r>
            <a:r>
              <a:rPr lang="en-US" sz="2200" dirty="0">
                <a:latin typeface="+mj-lt"/>
                <a:cs typeface="Times New Roman" panose="02020603050405020304" pitchFamily="18" charset="0"/>
              </a:rPr>
              <a:t> )</a:t>
            </a:r>
          </a:p>
          <a:p>
            <a:pPr marL="457200" lvl="1" indent="0">
              <a:buNone/>
            </a:pPr>
            <a:r>
              <a:rPr lang="en-US" sz="2200" dirty="0">
                <a:latin typeface="+mj-lt"/>
                <a:cs typeface="Times New Roman" panose="02020603050405020304" pitchFamily="18" charset="0"/>
              </a:rPr>
              <a:t>	</a:t>
            </a:r>
            <a:endParaRPr lang="en-US" sz="2200" dirty="0">
              <a:latin typeface="+mj-lt"/>
            </a:endParaRPr>
          </a:p>
          <a:p>
            <a:pPr marL="457200" lvl="1" indent="0">
              <a:buNone/>
            </a:pPr>
            <a:endParaRPr lang="en-US" sz="2200" dirty="0"/>
          </a:p>
        </p:txBody>
      </p:sp>
      <p:sp>
        <p:nvSpPr>
          <p:cNvPr id="108544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8544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Base Addressing Examples</a:t>
            </a:r>
            <a:endParaRPr lang="en-US" sz="4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928879"/>
      </p:ext>
    </p:extLst>
  </p:cSld>
  <p:clrMapOvr>
    <a:masterClrMapping/>
  </p:clrMapOvr>
  <p:transition/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421" name="Rectangle 5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413330" y="1086295"/>
            <a:ext cx="822960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sz="3200" b="1" dirty="0">
                <a:solidFill>
                  <a:srgbClr val="0070C0"/>
                </a:solidFill>
              </a:rPr>
              <a:t>How do we address operands?</a:t>
            </a:r>
          </a:p>
          <a:p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Register Only</a:t>
            </a:r>
          </a:p>
          <a:p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</a:p>
          <a:p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Base</a:t>
            </a:r>
          </a:p>
          <a:p>
            <a:r>
              <a:rPr lang="en-US" sz="2600" b="1" dirty="0"/>
              <a:t>PC-Relative</a:t>
            </a:r>
          </a:p>
        </p:txBody>
      </p:sp>
      <p:sp>
        <p:nvSpPr>
          <p:cNvPr id="108441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8442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Addressing Modes</a:t>
            </a:r>
            <a:endParaRPr lang="en-US" sz="4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627424"/>
      </p:ext>
    </p:extLst>
  </p:cSld>
  <p:clrMapOvr>
    <a:masterClrMapping/>
  </p:clrMapOvr>
  <p:transition/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46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8646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" name="Rectangle 5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462665" y="1239915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Used for branches</a:t>
            </a:r>
          </a:p>
          <a:p>
            <a:r>
              <a:rPr lang="en-US" dirty="0">
                <a:latin typeface="+mj-lt"/>
              </a:rPr>
              <a:t>Branch instruction format:</a:t>
            </a:r>
          </a:p>
          <a:p>
            <a:pPr lvl="1"/>
            <a:r>
              <a:rPr lang="en-US" sz="2400" dirty="0">
                <a:latin typeface="+mj-lt"/>
              </a:rPr>
              <a:t>Operands are 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PC</a:t>
            </a:r>
            <a:r>
              <a:rPr lang="en-US" sz="2400" dirty="0">
                <a:latin typeface="+mj-lt"/>
              </a:rPr>
              <a:t> and a signed 24-bit immediate (</a:t>
            </a:r>
            <a:r>
              <a:rPr lang="en-US" sz="2400" i="1" dirty="0">
                <a:latin typeface="+mj-lt"/>
                <a:cs typeface="Courier New" panose="02070309020205020404" pitchFamily="49" charset="0"/>
              </a:rPr>
              <a:t>imm24</a:t>
            </a:r>
            <a:r>
              <a:rPr lang="en-US" sz="2400" dirty="0">
                <a:latin typeface="+mj-lt"/>
              </a:rPr>
              <a:t>)</a:t>
            </a:r>
          </a:p>
          <a:p>
            <a:pPr lvl="1"/>
            <a:r>
              <a:rPr lang="en-US" sz="2400" dirty="0">
                <a:latin typeface="+mj-lt"/>
              </a:rPr>
              <a:t>Changes the 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PC</a:t>
            </a:r>
          </a:p>
          <a:p>
            <a:pPr lvl="1"/>
            <a:r>
              <a:rPr lang="en-US" sz="2400" dirty="0">
                <a:latin typeface="+mj-lt"/>
              </a:rPr>
              <a:t>New 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PC</a:t>
            </a:r>
            <a:r>
              <a:rPr lang="en-US" sz="2400" dirty="0">
                <a:latin typeface="+mj-lt"/>
              </a:rPr>
              <a:t> is relative to the old 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PC</a:t>
            </a:r>
          </a:p>
          <a:p>
            <a:pPr lvl="1"/>
            <a:r>
              <a:rPr lang="en-US" sz="2400" i="1" dirty="0">
                <a:latin typeface="+mj-lt"/>
                <a:cs typeface="Courier New" panose="02070309020205020404" pitchFamily="49" charset="0"/>
              </a:rPr>
              <a:t>imm24</a:t>
            </a:r>
            <a:r>
              <a:rPr lang="en-US" sz="2400" dirty="0">
                <a:latin typeface="+mj-lt"/>
              </a:rPr>
              <a:t> indicates the number of words away from 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PC</a:t>
            </a:r>
            <a:r>
              <a:rPr lang="en-US" sz="2400" dirty="0">
                <a:latin typeface="+mj-lt"/>
              </a:rPr>
              <a:t>+8</a:t>
            </a:r>
          </a:p>
          <a:p>
            <a:r>
              <a:rPr lang="en-US" sz="2600" dirty="0">
                <a:latin typeface="+mj-lt"/>
                <a:cs typeface="Courier New" panose="02070309020205020404" pitchFamily="49" charset="0"/>
              </a:rPr>
              <a:t>PC</a:t>
            </a:r>
            <a:r>
              <a:rPr lang="en-US" sz="2600" dirty="0">
                <a:latin typeface="+mj-lt"/>
              </a:rPr>
              <a:t> = (</a:t>
            </a:r>
            <a:r>
              <a:rPr lang="en-US" sz="2600" dirty="0">
                <a:latin typeface="+mj-lt"/>
                <a:cs typeface="Courier New" panose="02070309020205020404" pitchFamily="49" charset="0"/>
              </a:rPr>
              <a:t>PC</a:t>
            </a:r>
            <a:r>
              <a:rPr lang="en-US" sz="2600" dirty="0">
                <a:latin typeface="+mj-lt"/>
              </a:rPr>
              <a:t>+8) + (</a:t>
            </a:r>
            <a:r>
              <a:rPr lang="en-US" sz="2600" dirty="0" err="1">
                <a:latin typeface="+mj-lt"/>
              </a:rPr>
              <a:t>SignExtended</a:t>
            </a:r>
            <a:r>
              <a:rPr lang="en-US" sz="2600" dirty="0">
                <a:latin typeface="+mj-lt"/>
              </a:rPr>
              <a:t>(</a:t>
            </a:r>
            <a:r>
              <a:rPr lang="en-US" sz="2600" i="1" dirty="0">
                <a:latin typeface="+mj-lt"/>
                <a:cs typeface="Courier New" panose="02070309020205020404" pitchFamily="49" charset="0"/>
              </a:rPr>
              <a:t>imm24</a:t>
            </a:r>
            <a:r>
              <a:rPr lang="en-US" sz="2600" dirty="0">
                <a:latin typeface="+mj-lt"/>
              </a:rPr>
              <a:t>) x 4)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PC-Relative Addressing</a:t>
            </a:r>
            <a:endParaRPr lang="en-US" sz="4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20849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4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3424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3424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93095" y="12192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Many instructions can use constants or </a:t>
            </a:r>
            <a:r>
              <a:rPr lang="en-US" sz="3200" i="1" dirty="0">
                <a:latin typeface="+mj-lt"/>
                <a:cs typeface="Arial" charset="0"/>
              </a:rPr>
              <a:t>immediate </a:t>
            </a:r>
            <a:r>
              <a:rPr lang="en-US" sz="3200" dirty="0">
                <a:latin typeface="+mj-lt"/>
                <a:cs typeface="Arial" charset="0"/>
              </a:rPr>
              <a:t>operands</a:t>
            </a:r>
            <a:endParaRPr lang="en-US" sz="3200" i="1" dirty="0">
              <a:latin typeface="+mj-lt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For example: ADD and SUB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value is </a:t>
            </a:r>
            <a:r>
              <a:rPr lang="en-US" sz="3200" i="1" dirty="0">
                <a:latin typeface="+mj-lt"/>
                <a:cs typeface="Arial" charset="0"/>
              </a:rPr>
              <a:t>immediate</a:t>
            </a:r>
            <a:r>
              <a:rPr lang="en-US" sz="3200" dirty="0">
                <a:latin typeface="+mj-lt"/>
                <a:cs typeface="Arial" charset="0"/>
              </a:rPr>
              <a:t>ly available from instruction</a:t>
            </a:r>
          </a:p>
        </p:txBody>
      </p:sp>
      <p:sp>
        <p:nvSpPr>
          <p:cNvPr id="1034246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143000" y="3905110"/>
            <a:ext cx="36576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600" b="1" dirty="0">
                <a:solidFill>
                  <a:srgbClr val="0070C0"/>
                </a:solidFill>
                <a:latin typeface="+mj-lt"/>
                <a:cs typeface="Arial" charset="0"/>
              </a:rPr>
              <a:t>C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latin typeface="Courier New" pitchFamily="49" charset="0"/>
                <a:cs typeface="Arial" charset="0"/>
              </a:rPr>
              <a:t>a = a + 4;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latin typeface="Courier New" pitchFamily="49" charset="0"/>
                <a:cs typeface="Arial" charset="0"/>
              </a:rPr>
              <a:t>b = a – 12;</a:t>
            </a:r>
          </a:p>
        </p:txBody>
      </p:sp>
      <p:sp>
        <p:nvSpPr>
          <p:cNvPr id="1034247" name="Rectangle 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880710" y="3905110"/>
            <a:ext cx="488229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600" b="1" dirty="0">
                <a:solidFill>
                  <a:srgbClr val="0070C0"/>
                </a:solidFill>
                <a:latin typeface="+mj-lt"/>
                <a:cs typeface="Arial" charset="0"/>
              </a:rPr>
              <a:t>ARM Assembly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latin typeface="Courier New" pitchFamily="49" charset="0"/>
                <a:cs typeface="Arial" charset="0"/>
              </a:rPr>
              <a:t>; R0 = a, R1 = b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latin typeface="Courier New" pitchFamily="49" charset="0"/>
                <a:cs typeface="Arial" charset="0"/>
              </a:rPr>
              <a:t>ADD R0, R0, #4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latin typeface="Courier New" pitchFamily="49" charset="0"/>
                <a:cs typeface="Arial" charset="0"/>
              </a:rPr>
              <a:t>SUB R1, R0, #12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5855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Operands: Constants\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Immediates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1422333"/>
      </p:ext>
    </p:extLst>
  </p:cSld>
  <p:clrMapOvr>
    <a:masterClrMapping/>
  </p:clrMapOvr>
  <p:transition/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414" name="Rectangle 6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5855" y="971080"/>
            <a:ext cx="81534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32-bit instructions &amp; data </a:t>
            </a:r>
            <a:r>
              <a:rPr lang="en-US" sz="3200" dirty="0">
                <a:latin typeface="+mj-lt"/>
                <a:cs typeface="Arial" charset="0"/>
              </a:rPr>
              <a:t>stored in memory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Sequence of instructions: </a:t>
            </a:r>
            <a:r>
              <a:rPr lang="en-US" sz="3200" dirty="0">
                <a:latin typeface="+mj-lt"/>
                <a:cs typeface="Arial" charset="0"/>
              </a:rPr>
              <a:t>only difference between two applications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To run a new program: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No rewiring required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Simply store new program in memory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Program Execution: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Processor </a:t>
            </a:r>
            <a:r>
              <a:rPr lang="en-US" sz="2600" i="1" dirty="0">
                <a:latin typeface="+mj-lt"/>
                <a:cs typeface="Arial" charset="0"/>
              </a:rPr>
              <a:t>fetches</a:t>
            </a:r>
            <a:r>
              <a:rPr lang="en-US" sz="2600" dirty="0">
                <a:latin typeface="+mj-lt"/>
                <a:cs typeface="Arial" charset="0"/>
              </a:rPr>
              <a:t> (reads) instructions from memory in sequence 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Processor performs the specified operation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Power of the Stored Program</a:t>
            </a:r>
            <a:endParaRPr lang="en-US" sz="4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275130"/>
      </p:ext>
    </p:extLst>
  </p:cSld>
  <p:clrMapOvr>
    <a:masterClrMapping/>
  </p:clrMapOvr>
  <p:transition/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24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6224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172200" y="3352800"/>
            <a:ext cx="28956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600" b="1" dirty="0">
                <a:latin typeface="Times New Roman" pitchFamily="18" charset="0"/>
                <a:cs typeface="Arial" charset="0"/>
              </a:rPr>
              <a:t>Program Counter (PC):</a:t>
            </a:r>
            <a:r>
              <a:rPr lang="en-US" sz="2600" dirty="0">
                <a:latin typeface="Times New Roman" pitchFamily="18" charset="0"/>
                <a:cs typeface="Arial" charset="0"/>
              </a:rPr>
              <a:t> keeps track of current instruction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579275"/>
              </p:ext>
            </p:extLst>
          </p:nvPr>
        </p:nvGraphicFramePr>
        <p:xfrm>
          <a:off x="1295399" y="1219200"/>
          <a:ext cx="4487019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286000" imgH="2562120" progId="Visio.Drawing.11">
                  <p:embed/>
                </p:oleObj>
              </mc:Choice>
              <mc:Fallback>
                <p:oleObj name="VISIO" r:id="rId6" imgW="2286000" imgH="256212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95399" y="1219200"/>
                        <a:ext cx="4487019" cy="502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The Stored Program</a:t>
            </a:r>
            <a:endParaRPr lang="en-US" sz="4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528486"/>
      </p:ext>
    </p:extLst>
  </p:cSld>
  <p:clrMapOvr>
    <a:masterClrMapping/>
  </p:clrMapOvr>
  <p:transition/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414" name="Rectangle 6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24260" y="1219200"/>
            <a:ext cx="81534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latin typeface="+mj-lt"/>
                <a:cs typeface="Arial" charset="0"/>
              </a:rPr>
              <a:t>   How to implement the ARM Instruction Set   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latin typeface="+mj-lt"/>
                <a:cs typeface="Arial" charset="0"/>
              </a:rPr>
              <a:t>   Architecture in Hardware</a:t>
            </a: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endParaRPr lang="en-US" sz="3200" b="1" dirty="0">
              <a:latin typeface="+mj-lt"/>
              <a:cs typeface="Arial" charset="0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endParaRPr lang="en-US" sz="3200" b="1" dirty="0">
              <a:latin typeface="+mj-lt"/>
              <a:cs typeface="Arial" charset="0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latin typeface="+mj-lt"/>
                <a:cs typeface="Arial" charset="0"/>
              </a:rPr>
              <a:t>		</a:t>
            </a:r>
            <a:r>
              <a:rPr lang="en-US" sz="4400" b="1" dirty="0">
                <a:solidFill>
                  <a:srgbClr val="0070C0"/>
                </a:solidFill>
                <a:latin typeface="+mj-lt"/>
                <a:cs typeface="Arial" charset="0"/>
              </a:rPr>
              <a:t>Microarchitecture</a:t>
            </a:r>
            <a:endParaRPr lang="en-US" sz="4400" dirty="0">
              <a:solidFill>
                <a:srgbClr val="0070C0"/>
              </a:solidFill>
              <a:latin typeface="+mj-lt"/>
              <a:cs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Up Next</a:t>
            </a:r>
            <a:endParaRPr lang="en-US" sz="4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75181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31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6531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6531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47450" y="1201510"/>
            <a:ext cx="8305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latin typeface="+mj-lt"/>
                <a:cs typeface="Arial" charset="0"/>
              </a:rPr>
              <a:t>Generating small constants using move (</a:t>
            </a:r>
            <a:r>
              <a:rPr lang="en-US" sz="3200" b="1" dirty="0">
                <a:latin typeface="Courier New" pitchFamily="49" charset="0"/>
                <a:cs typeface="Arial" charset="0"/>
              </a:rPr>
              <a:t>MOV</a:t>
            </a:r>
            <a:r>
              <a:rPr lang="en-US" sz="3200" b="1" dirty="0">
                <a:latin typeface="+mj-lt"/>
                <a:cs typeface="Arial" charset="0"/>
              </a:rPr>
              <a:t>):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  <a:cs typeface="Arial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3200" dirty="0">
              <a:latin typeface="Times New Roman" pitchFamily="18" charset="0"/>
              <a:cs typeface="Arial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  <a:cs typeface="Arial" charset="0"/>
              </a:rPr>
              <a:t>		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3200" dirty="0">
              <a:latin typeface="Times New Roman" pitchFamily="18" charset="0"/>
              <a:cs typeface="Arial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32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1165320" name="Rectangle 8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3830" y="1981810"/>
            <a:ext cx="5722346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C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latin typeface="Courier New" pitchFamily="49" charset="0"/>
                <a:cs typeface="Arial" charset="0"/>
              </a:rPr>
              <a:t>//</a:t>
            </a:r>
            <a:r>
              <a:rPr lang="en-US" sz="2400" dirty="0" err="1">
                <a:latin typeface="Courier New" pitchFamily="49" charset="0"/>
                <a:cs typeface="Arial" charset="0"/>
              </a:rPr>
              <a:t>int</a:t>
            </a:r>
            <a:r>
              <a:rPr lang="en-US" sz="2400" dirty="0">
                <a:latin typeface="Courier New" pitchFamily="49" charset="0"/>
                <a:cs typeface="Arial" charset="0"/>
              </a:rPr>
              <a:t>: 32-bit signed word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 err="1">
                <a:latin typeface="Courier New" pitchFamily="49" charset="0"/>
                <a:cs typeface="Arial" charset="0"/>
              </a:rPr>
              <a:t>int</a:t>
            </a:r>
            <a:r>
              <a:rPr lang="en-US" sz="2400" dirty="0">
                <a:latin typeface="Courier New" pitchFamily="49" charset="0"/>
                <a:cs typeface="Arial" charset="0"/>
              </a:rPr>
              <a:t> a = 23;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 err="1">
                <a:latin typeface="Courier New" pitchFamily="49" charset="0"/>
                <a:cs typeface="Arial" charset="0"/>
              </a:rPr>
              <a:t>int</a:t>
            </a:r>
            <a:r>
              <a:rPr lang="en-US" sz="2400" dirty="0">
                <a:latin typeface="Courier New" pitchFamily="49" charset="0"/>
                <a:cs typeface="Arial" charset="0"/>
              </a:rPr>
              <a:t> b = 0x45;</a:t>
            </a:r>
          </a:p>
        </p:txBody>
      </p:sp>
      <p:sp>
        <p:nvSpPr>
          <p:cNvPr id="1165321" name="Rectangle 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179795" y="1981810"/>
            <a:ext cx="39624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ARM Assembly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latin typeface="Courier New" pitchFamily="49" charset="0"/>
                <a:cs typeface="Arial" charset="0"/>
              </a:rPr>
              <a:t>; R0 = a, R1 = b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latin typeface="Courier New" pitchFamily="49" charset="0"/>
                <a:cs typeface="Arial" charset="0"/>
              </a:rPr>
              <a:t>MOV R0, #23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latin typeface="Courier New" pitchFamily="49" charset="0"/>
                <a:cs typeface="Arial" charset="0"/>
              </a:rPr>
              <a:t>MOV R1, #0x45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5855" y="68759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Generating Constants</a:t>
            </a:r>
          </a:p>
        </p:txBody>
      </p:sp>
    </p:spTree>
    <p:extLst>
      <p:ext uri="{BB962C8B-B14F-4D97-AF65-F5344CB8AC3E}">
        <p14:creationId xmlns:p14="http://schemas.microsoft.com/office/powerpoint/2010/main" val="64629388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31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6531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6531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47450" y="1201510"/>
            <a:ext cx="8305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latin typeface="+mj-lt"/>
                <a:cs typeface="Arial" charset="0"/>
              </a:rPr>
              <a:t>Generating small constants using move (</a:t>
            </a:r>
            <a:r>
              <a:rPr lang="en-US" sz="3200" b="1" dirty="0">
                <a:latin typeface="Courier New" pitchFamily="49" charset="0"/>
                <a:cs typeface="Arial" charset="0"/>
              </a:rPr>
              <a:t>MOV</a:t>
            </a:r>
            <a:r>
              <a:rPr lang="en-US" sz="3200" b="1" dirty="0">
                <a:latin typeface="+mj-lt"/>
                <a:cs typeface="Arial" charset="0"/>
              </a:rPr>
              <a:t>):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  <a:cs typeface="Arial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3200" dirty="0">
              <a:latin typeface="Times New Roman" pitchFamily="18" charset="0"/>
              <a:cs typeface="Arial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  <a:cs typeface="Arial" charset="0"/>
              </a:rPr>
              <a:t>		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3200" dirty="0">
              <a:latin typeface="Times New Roman" pitchFamily="18" charset="0"/>
              <a:cs typeface="Arial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3200" dirty="0">
              <a:latin typeface="Times New Roman" pitchFamily="18" charset="0"/>
              <a:cs typeface="Arial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000" b="1" dirty="0">
                <a:solidFill>
                  <a:srgbClr val="0070C0"/>
                </a:solidFill>
                <a:latin typeface="+mj-lt"/>
                <a:cs typeface="Arial" charset="0"/>
              </a:rPr>
              <a:t>          Constant must have &lt; 8 bits of precision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   </a:t>
            </a:r>
            <a:r>
              <a:rPr lang="en-US" sz="3000" b="1" dirty="0">
                <a:solidFill>
                  <a:srgbClr val="0070C0"/>
                </a:solidFill>
                <a:latin typeface="+mj-lt"/>
                <a:cs typeface="Arial" charset="0"/>
              </a:rPr>
              <a:t>Note: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MOV</a:t>
            </a:r>
            <a:r>
              <a:rPr lang="en-US" sz="3000" dirty="0">
                <a:latin typeface="+mj-lt"/>
                <a:cs typeface="Arial" charset="0"/>
              </a:rPr>
              <a:t> can also use 2 registers:</a:t>
            </a:r>
            <a:r>
              <a:rPr lang="en-US" sz="3000" dirty="0">
                <a:latin typeface="Times New Roman" pitchFamily="18" charset="0"/>
                <a:cs typeface="Arial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MOV R7, R9</a:t>
            </a:r>
            <a:endParaRPr lang="en-US" sz="30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65320" name="Rectangle 8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3830" y="1981810"/>
            <a:ext cx="5722346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C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latin typeface="Courier New" pitchFamily="49" charset="0"/>
                <a:cs typeface="Arial" charset="0"/>
              </a:rPr>
              <a:t>//</a:t>
            </a:r>
            <a:r>
              <a:rPr lang="en-US" sz="2400" dirty="0" err="1">
                <a:latin typeface="Courier New" pitchFamily="49" charset="0"/>
                <a:cs typeface="Arial" charset="0"/>
              </a:rPr>
              <a:t>int</a:t>
            </a:r>
            <a:r>
              <a:rPr lang="en-US" sz="2400" dirty="0">
                <a:latin typeface="Courier New" pitchFamily="49" charset="0"/>
                <a:cs typeface="Arial" charset="0"/>
              </a:rPr>
              <a:t>: 32-bit signed word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 err="1">
                <a:latin typeface="Courier New" pitchFamily="49" charset="0"/>
                <a:cs typeface="Arial" charset="0"/>
              </a:rPr>
              <a:t>int</a:t>
            </a:r>
            <a:r>
              <a:rPr lang="en-US" sz="2400" dirty="0">
                <a:latin typeface="Courier New" pitchFamily="49" charset="0"/>
                <a:cs typeface="Arial" charset="0"/>
              </a:rPr>
              <a:t> a = 23;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 err="1">
                <a:latin typeface="Courier New" pitchFamily="49" charset="0"/>
                <a:cs typeface="Arial" charset="0"/>
              </a:rPr>
              <a:t>int</a:t>
            </a:r>
            <a:r>
              <a:rPr lang="en-US" sz="2400" dirty="0">
                <a:latin typeface="Courier New" pitchFamily="49" charset="0"/>
                <a:cs typeface="Arial" charset="0"/>
              </a:rPr>
              <a:t> b = 0x45;</a:t>
            </a:r>
          </a:p>
        </p:txBody>
      </p:sp>
      <p:sp>
        <p:nvSpPr>
          <p:cNvPr id="1165321" name="Rectangle 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179795" y="1981810"/>
            <a:ext cx="39624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ARM Assembly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latin typeface="Courier New" pitchFamily="49" charset="0"/>
                <a:cs typeface="Arial" charset="0"/>
              </a:rPr>
              <a:t>; R0 = a, R1 = b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latin typeface="Courier New" pitchFamily="49" charset="0"/>
                <a:cs typeface="Arial" charset="0"/>
              </a:rPr>
              <a:t>MOV R0, #23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latin typeface="Courier New" pitchFamily="49" charset="0"/>
                <a:cs typeface="Arial" charset="0"/>
              </a:rPr>
              <a:t>MOV R1, #0x45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5855" y="68759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Generating Constants</a:t>
            </a:r>
          </a:p>
        </p:txBody>
      </p:sp>
    </p:spTree>
    <p:extLst>
      <p:ext uri="{BB962C8B-B14F-4D97-AF65-F5344CB8AC3E}">
        <p14:creationId xmlns:p14="http://schemas.microsoft.com/office/powerpoint/2010/main" val="107342735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31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6531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6531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24260" y="1219200"/>
            <a:ext cx="8305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Generate larger constants using move (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MOV</a:t>
            </a:r>
            <a:r>
              <a:rPr lang="en-US" sz="3200" dirty="0">
                <a:latin typeface="+mj-lt"/>
                <a:cs typeface="Arial" charset="0"/>
              </a:rPr>
              <a:t>) and or (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ORR</a:t>
            </a:r>
            <a:r>
              <a:rPr lang="en-US" sz="3200" dirty="0">
                <a:latin typeface="+mj-lt"/>
                <a:cs typeface="Arial" charset="0"/>
              </a:rPr>
              <a:t>):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Courier New" pitchFamily="49" charset="0"/>
                <a:cs typeface="Arial" charset="0"/>
              </a:rPr>
              <a:t>	</a:t>
            </a:r>
            <a:endParaRPr lang="en-US" sz="32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1165318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93095" y="2362200"/>
            <a:ext cx="36576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C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 err="1">
                <a:latin typeface="Courier New" pitchFamily="49" charset="0"/>
                <a:cs typeface="Arial" charset="0"/>
              </a:rPr>
              <a:t>int</a:t>
            </a:r>
            <a:r>
              <a:rPr lang="en-US" sz="2400" dirty="0">
                <a:latin typeface="Courier New" pitchFamily="49" charset="0"/>
                <a:cs typeface="Arial" charset="0"/>
              </a:rPr>
              <a:t> a = 0x7EDC8765</a:t>
            </a:r>
            <a:r>
              <a:rPr lang="en-US" sz="1800" dirty="0">
                <a:latin typeface="Courier New" pitchFamily="49" charset="0"/>
                <a:cs typeface="Arial" charset="0"/>
              </a:rPr>
              <a:t>;</a:t>
            </a:r>
          </a:p>
        </p:txBody>
      </p:sp>
      <p:sp>
        <p:nvSpPr>
          <p:cNvPr id="1165319" name="Rectangle 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605550" y="2362200"/>
            <a:ext cx="4536645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ARM Assembly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latin typeface="Courier New" pitchFamily="49" charset="0"/>
                <a:cs typeface="Arial" charset="0"/>
              </a:rPr>
              <a:t># R0 = a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latin typeface="Courier New" pitchFamily="49" charset="0"/>
                <a:cs typeface="Arial" charset="0"/>
              </a:rPr>
              <a:t>MOV R0, #0x7E000000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latin typeface="Courier New" pitchFamily="49" charset="0"/>
                <a:cs typeface="Arial" charset="0"/>
              </a:rPr>
              <a:t>ORR R0, R0, #0xDC0000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latin typeface="Courier New" pitchFamily="49" charset="0"/>
                <a:cs typeface="Arial" charset="0"/>
              </a:rPr>
              <a:t>ORR R0, R0, #0x8700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latin typeface="Courier New" pitchFamily="49" charset="0"/>
                <a:cs typeface="Arial" charset="0"/>
              </a:rPr>
              <a:t>ORR R0, R0, #0x65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3440" y="68759"/>
            <a:ext cx="87587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Generating Constants</a:t>
            </a:r>
          </a:p>
        </p:txBody>
      </p:sp>
    </p:spTree>
    <p:extLst>
      <p:ext uri="{BB962C8B-B14F-4D97-AF65-F5344CB8AC3E}">
        <p14:creationId xmlns:p14="http://schemas.microsoft.com/office/powerpoint/2010/main" val="54348194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173" name="Rectangle 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47450" y="1219200"/>
            <a:ext cx="826315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Too much data to fit in only 16 registers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Store more data in memory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Memory is large, but slow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Commonly used variables still kept in registers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7450" y="68759"/>
            <a:ext cx="87203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Operands: Memory</a:t>
            </a:r>
          </a:p>
        </p:txBody>
      </p:sp>
    </p:spTree>
    <p:extLst>
      <p:ext uri="{BB962C8B-B14F-4D97-AF65-F5344CB8AC3E}">
        <p14:creationId xmlns:p14="http://schemas.microsoft.com/office/powerpoint/2010/main" val="4108404225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99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0899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0899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85855" y="1219200"/>
            <a:ext cx="8377145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Each data </a:t>
            </a:r>
            <a:r>
              <a:rPr lang="en-US" sz="3200" b="1" dirty="0">
                <a:latin typeface="+mj-lt"/>
                <a:cs typeface="Arial" charset="0"/>
              </a:rPr>
              <a:t>byte</a:t>
            </a:r>
            <a:r>
              <a:rPr lang="en-US" sz="3200" dirty="0">
                <a:latin typeface="+mj-lt"/>
                <a:cs typeface="Arial" charset="0"/>
              </a:rPr>
              <a:t> has unique address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32-bit word = 4 bytes, so word address increments by 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5855" y="68759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Byte-Addressable Memory</a:t>
            </a:r>
          </a:p>
        </p:txBody>
      </p:sp>
      <p:pic>
        <p:nvPicPr>
          <p:cNvPr id="195668" name="Picture 8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87"/>
          <a:stretch/>
        </p:blipFill>
        <p:spPr bwMode="auto">
          <a:xfrm>
            <a:off x="2993824" y="2852925"/>
            <a:ext cx="3161205" cy="2834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843775" y="5502870"/>
            <a:ext cx="307240" cy="2304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877770" y="5464465"/>
            <a:ext cx="307240" cy="2304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47776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2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0592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0592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219200"/>
            <a:ext cx="8077200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Memory read called </a:t>
            </a:r>
            <a:r>
              <a:rPr lang="en-US" sz="3200" b="1" i="1" dirty="0">
                <a:solidFill>
                  <a:srgbClr val="0070C0"/>
                </a:solidFill>
                <a:latin typeface="+mj-lt"/>
                <a:cs typeface="Arial" charset="0"/>
              </a:rPr>
              <a:t>load</a:t>
            </a:r>
            <a:endParaRPr lang="en-US" sz="3200" b="1" dirty="0">
              <a:solidFill>
                <a:srgbClr val="0070C0"/>
              </a:solidFill>
              <a:latin typeface="+mj-lt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Mnemonic:</a:t>
            </a:r>
            <a:r>
              <a:rPr lang="en-US" sz="3200" dirty="0">
                <a:latin typeface="+mj-lt"/>
                <a:cs typeface="Arial" charset="0"/>
              </a:rPr>
              <a:t> </a:t>
            </a:r>
            <a:r>
              <a:rPr lang="en-US" sz="3200" i="1" dirty="0">
                <a:latin typeface="+mj-lt"/>
                <a:cs typeface="Arial" charset="0"/>
              </a:rPr>
              <a:t>load register </a:t>
            </a:r>
            <a:r>
              <a:rPr lang="en-US" sz="3200" dirty="0">
                <a:latin typeface="+mj-lt"/>
                <a:cs typeface="Arial" charset="0"/>
              </a:rPr>
              <a:t>(</a:t>
            </a:r>
            <a:r>
              <a:rPr lang="en-US" sz="3200" dirty="0">
                <a:latin typeface="Courier New" pitchFamily="49" charset="0"/>
                <a:cs typeface="Arial" charset="0"/>
              </a:rPr>
              <a:t>LDR</a:t>
            </a:r>
            <a:r>
              <a:rPr lang="en-US" sz="3200" dirty="0">
                <a:latin typeface="+mj-lt"/>
                <a:cs typeface="Arial" charset="0"/>
              </a:rPr>
              <a:t>)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Format: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  <a:cs typeface="Arial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LDR R0, [R1, #12] </a:t>
            </a: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latin typeface="+mj-lt"/>
                <a:cs typeface="Arial" charset="0"/>
              </a:rPr>
              <a:t>	Address calculation:</a:t>
            </a:r>
          </a:p>
          <a:p>
            <a:pPr marL="1295400" lvl="2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add </a:t>
            </a:r>
            <a:r>
              <a:rPr lang="en-US" sz="2400" i="1" dirty="0">
                <a:latin typeface="+mj-lt"/>
                <a:cs typeface="Arial" charset="0"/>
              </a:rPr>
              <a:t>base </a:t>
            </a:r>
            <a:r>
              <a:rPr lang="en-US" sz="2400" i="1" dirty="0">
                <a:latin typeface="+mj-lt"/>
                <a:cs typeface="Times New Roman" pitchFamily="18" charset="0"/>
              </a:rPr>
              <a:t>address</a:t>
            </a:r>
            <a:r>
              <a:rPr lang="en-US" sz="2400" dirty="0">
                <a:latin typeface="+mj-lt"/>
                <a:cs typeface="Times New Roman" pitchFamily="18" charset="0"/>
              </a:rPr>
              <a:t> (R1) to the </a:t>
            </a:r>
            <a:r>
              <a:rPr lang="en-US" sz="2400" i="1" dirty="0">
                <a:latin typeface="+mj-lt"/>
                <a:cs typeface="Times New Roman" pitchFamily="18" charset="0"/>
              </a:rPr>
              <a:t>offset </a:t>
            </a:r>
            <a:r>
              <a:rPr lang="en-US" sz="2400" dirty="0">
                <a:latin typeface="+mj-lt"/>
                <a:cs typeface="Times New Roman" pitchFamily="18" charset="0"/>
              </a:rPr>
              <a:t>(12)</a:t>
            </a:r>
          </a:p>
          <a:p>
            <a:pPr marL="1295400" lvl="2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address = </a:t>
            </a:r>
            <a:r>
              <a:rPr lang="en-US" sz="2400" dirty="0">
                <a:latin typeface="+mj-lt"/>
                <a:cs typeface="Times New Roman" pitchFamily="18" charset="0"/>
              </a:rPr>
              <a:t>(R1 + 12)</a:t>
            </a: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latin typeface="+mj-lt"/>
                <a:cs typeface="Arial" charset="0"/>
              </a:rPr>
              <a:t>	Result:</a:t>
            </a:r>
          </a:p>
          <a:p>
            <a:pPr marL="1295400" lvl="2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Times New Roman" pitchFamily="18" charset="0"/>
              </a:rPr>
              <a:t>R0 holds the data at memory address (R1 + 12)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500" b="1" dirty="0">
                <a:latin typeface="+mj-lt"/>
                <a:cs typeface="Arial" charset="0"/>
              </a:rPr>
              <a:t>	                         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Any register </a:t>
            </a:r>
            <a:r>
              <a:rPr lang="en-US" sz="2400" dirty="0">
                <a:solidFill>
                  <a:srgbClr val="0070C0"/>
                </a:solidFill>
                <a:latin typeface="+mj-lt"/>
                <a:cs typeface="Arial" charset="0"/>
              </a:rPr>
              <a:t>may be used as base address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5855" y="68759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Reading Memory</a:t>
            </a:r>
          </a:p>
        </p:txBody>
      </p:sp>
    </p:spTree>
    <p:extLst>
      <p:ext uri="{BB962C8B-B14F-4D97-AF65-F5344CB8AC3E}">
        <p14:creationId xmlns:p14="http://schemas.microsoft.com/office/powerpoint/2010/main" val="421453440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2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0592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0592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0655" y="124116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Example:</a:t>
            </a:r>
            <a:r>
              <a:rPr lang="en-US" sz="3200" dirty="0">
                <a:latin typeface="+mj-lt"/>
                <a:cs typeface="Arial" charset="0"/>
              </a:rPr>
              <a:t> Read a word of data at memory </a:t>
            </a:r>
            <a:r>
              <a:rPr lang="en-US" sz="3200" dirty="0">
                <a:latin typeface="+mj-lt"/>
                <a:cs typeface="Times New Roman" pitchFamily="18" charset="0"/>
              </a:rPr>
              <a:t>address 8 into R3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3200" dirty="0">
                <a:latin typeface="+mj-lt"/>
                <a:cs typeface="Times New Roman" pitchFamily="18" charset="0"/>
              </a:rPr>
              <a:t>Address = (R2 + 8) = 8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3200" dirty="0">
                <a:latin typeface="+mj-lt"/>
                <a:cs typeface="Times New Roman" pitchFamily="18" charset="0"/>
              </a:rPr>
              <a:t>R3 = 0x01EE2842 </a:t>
            </a:r>
            <a:r>
              <a:rPr lang="en-US" sz="3200" dirty="0">
                <a:latin typeface="+mj-lt"/>
                <a:cs typeface="Arial" charset="0"/>
              </a:rPr>
              <a:t>after load</a:t>
            </a:r>
          </a:p>
        </p:txBody>
      </p:sp>
      <p:sp>
        <p:nvSpPr>
          <p:cNvPr id="1105928" name="Rectangle 8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4690" y="3792335"/>
            <a:ext cx="48768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ARM Assembly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latin typeface="Courier New" pitchFamily="49" charset="0"/>
                <a:cs typeface="Arial" charset="0"/>
              </a:rPr>
              <a:t>MOV R2, #0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latin typeface="Courier New" pitchFamily="49" charset="0"/>
                <a:cs typeface="Arial" charset="0"/>
              </a:rPr>
              <a:t>LDR R3, [R2, #8]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5855" y="68759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Reading Memory</a:t>
            </a:r>
          </a:p>
        </p:txBody>
      </p:sp>
      <p:pic>
        <p:nvPicPr>
          <p:cNvPr id="9" name="Picture 84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1" r="391"/>
          <a:stretch/>
        </p:blipFill>
        <p:spPr bwMode="auto">
          <a:xfrm>
            <a:off x="5224885" y="3200628"/>
            <a:ext cx="3725285" cy="2609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6146605" y="5656490"/>
            <a:ext cx="384050" cy="2304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9572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97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0797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0797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47465" y="12192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Memory write are called </a:t>
            </a:r>
            <a:r>
              <a:rPr lang="en-US" sz="3200" b="1" i="1" dirty="0">
                <a:solidFill>
                  <a:srgbClr val="0070C0"/>
                </a:solidFill>
                <a:latin typeface="+mj-lt"/>
                <a:cs typeface="Arial" charset="0"/>
              </a:rPr>
              <a:t>stores</a:t>
            </a:r>
            <a:endParaRPr lang="en-US" sz="3200" b="1" dirty="0">
              <a:solidFill>
                <a:srgbClr val="0070C0"/>
              </a:solidFill>
              <a:latin typeface="+mj-lt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Mnemonic:</a:t>
            </a:r>
            <a:r>
              <a:rPr lang="en-US" sz="3200" dirty="0">
                <a:latin typeface="+mj-lt"/>
                <a:cs typeface="Arial" charset="0"/>
              </a:rPr>
              <a:t> </a:t>
            </a:r>
            <a:r>
              <a:rPr lang="en-US" sz="3200" i="1" dirty="0">
                <a:latin typeface="+mj-lt"/>
                <a:cs typeface="Arial" charset="0"/>
              </a:rPr>
              <a:t>store register </a:t>
            </a:r>
            <a:r>
              <a:rPr lang="en-US" sz="3200" dirty="0">
                <a:latin typeface="+mj-lt"/>
                <a:cs typeface="Arial" charset="0"/>
              </a:rPr>
              <a:t>(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3200" dirty="0">
                <a:latin typeface="+mj-lt"/>
                <a:cs typeface="Arial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5855" y="68759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Writing Memory</a:t>
            </a:r>
          </a:p>
        </p:txBody>
      </p:sp>
    </p:spTree>
    <p:extLst>
      <p:ext uri="{BB962C8B-B14F-4D97-AF65-F5344CB8AC3E}">
        <p14:creationId xmlns:p14="http://schemas.microsoft.com/office/powerpoint/2010/main" val="124238926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3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381000" y="1295400"/>
            <a:ext cx="5715000" cy="49530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Jumping up a few levels of abstraction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solidFill>
                  <a:srgbClr val="0070C0"/>
                </a:solidFill>
              </a:rPr>
              <a:t>Architecture: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programmer’s view of computer</a:t>
            </a:r>
          </a:p>
          <a:p>
            <a:pPr lvl="2">
              <a:lnSpc>
                <a:spcPct val="90000"/>
              </a:lnSpc>
            </a:pPr>
            <a:r>
              <a:rPr lang="en-US" sz="2800" dirty="0"/>
              <a:t>Defined by </a:t>
            </a:r>
            <a:r>
              <a:rPr lang="en-US" sz="2800" b="1" dirty="0"/>
              <a:t>instructions</a:t>
            </a:r>
            <a:r>
              <a:rPr lang="en-US" sz="2800" dirty="0"/>
              <a:t> &amp; </a:t>
            </a:r>
            <a:r>
              <a:rPr lang="en-US" sz="2800" b="1" dirty="0"/>
              <a:t>operand locations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solidFill>
                  <a:srgbClr val="0070C0"/>
                </a:solidFill>
              </a:rPr>
              <a:t>Microarchitecture: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how to implement an architecture in hardware (covered in Chapter 7)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Introduction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497" y="1036637"/>
            <a:ext cx="1743168" cy="475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745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06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1206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12069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85855" y="120151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Example:</a:t>
            </a:r>
            <a:r>
              <a:rPr lang="en-US" sz="3200" dirty="0">
                <a:latin typeface="+mj-lt"/>
                <a:cs typeface="Arial" charset="0"/>
              </a:rPr>
              <a:t> Store the value </a:t>
            </a:r>
            <a:r>
              <a:rPr lang="en-US" sz="3200" dirty="0">
                <a:latin typeface="+mj-lt"/>
                <a:cs typeface="Times New Roman" pitchFamily="18" charset="0"/>
              </a:rPr>
              <a:t>held in R7 into memory word 21. 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Times New Roman" pitchFamily="18" charset="0"/>
              </a:rPr>
              <a:t>Memory address = 4 x 21 = 84 = 0x54</a:t>
            </a:r>
          </a:p>
        </p:txBody>
      </p:sp>
      <p:sp>
        <p:nvSpPr>
          <p:cNvPr id="1112070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46715" y="2891330"/>
            <a:ext cx="5706485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ARM assembly code</a:t>
            </a:r>
            <a:endParaRPr lang="en-US" sz="3200" dirty="0">
              <a:solidFill>
                <a:srgbClr val="0070C0"/>
              </a:solidFill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latin typeface="Courier New" pitchFamily="49" charset="0"/>
                <a:cs typeface="Arial" charset="0"/>
              </a:rPr>
              <a:t>MOV R5, #0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latin typeface="Courier New" pitchFamily="49" charset="0"/>
                <a:cs typeface="Arial" charset="0"/>
              </a:rPr>
              <a:t>STR R7, [R5, #0x54]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5855" y="68759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Writing Memory</a:t>
            </a:r>
          </a:p>
        </p:txBody>
      </p:sp>
      <p:sp>
        <p:nvSpPr>
          <p:cNvPr id="2" name="Rectangle 1"/>
          <p:cNvSpPr/>
          <p:nvPr/>
        </p:nvSpPr>
        <p:spPr>
          <a:xfrm>
            <a:off x="1038740" y="4595063"/>
            <a:ext cx="36821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The offset can be written in decimal or hexadecimal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9" name="Picture 84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1" r="391"/>
          <a:stretch/>
        </p:blipFill>
        <p:spPr bwMode="auto">
          <a:xfrm>
            <a:off x="4802430" y="2929735"/>
            <a:ext cx="3725285" cy="2609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724150" y="5385597"/>
            <a:ext cx="384050" cy="2304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9748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01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10021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01070" y="1219200"/>
            <a:ext cx="810953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  <a:cs typeface="Arial" charset="0"/>
              </a:rPr>
              <a:t>Address of a memory </a:t>
            </a:r>
            <a:r>
              <a:rPr lang="en-US" sz="3200" b="1" dirty="0">
                <a:latin typeface="+mj-lt"/>
                <a:cs typeface="Arial" charset="0"/>
              </a:rPr>
              <a:t>word</a:t>
            </a:r>
            <a:r>
              <a:rPr lang="en-US" sz="3200" dirty="0">
                <a:latin typeface="+mj-lt"/>
                <a:cs typeface="Arial" charset="0"/>
              </a:rPr>
              <a:t> must be multiplied by 4  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Examples: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3200" dirty="0">
                <a:latin typeface="+mj-lt"/>
                <a:cs typeface="Arial" charset="0"/>
              </a:rPr>
              <a:t>Address of memory word 2 = 2 </a:t>
            </a:r>
            <a:r>
              <a:rPr lang="en-US" sz="3200" dirty="0">
                <a:latin typeface="+mj-lt"/>
                <a:cs typeface="Times New Roman" pitchFamily="18" charset="0"/>
              </a:rPr>
              <a:t>× </a:t>
            </a:r>
            <a:r>
              <a:rPr lang="en-US" sz="3200" dirty="0">
                <a:latin typeface="+mj-lt"/>
                <a:cs typeface="Arial" charset="0"/>
              </a:rPr>
              <a:t>4 = 8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3200" dirty="0">
                <a:latin typeface="+mj-lt"/>
                <a:cs typeface="Arial" charset="0"/>
              </a:rPr>
              <a:t>Address of memory word 10 = 10 </a:t>
            </a:r>
            <a:r>
              <a:rPr lang="en-US" sz="3200" dirty="0">
                <a:latin typeface="+mj-lt"/>
                <a:cs typeface="Times New Roman" pitchFamily="18" charset="0"/>
              </a:rPr>
              <a:t>× 4 = 40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5855" y="68759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Recap: Accessing Memory</a:t>
            </a:r>
          </a:p>
        </p:txBody>
      </p:sp>
    </p:spTree>
    <p:extLst>
      <p:ext uri="{BB962C8B-B14F-4D97-AF65-F5344CB8AC3E}">
        <p14:creationId xmlns:p14="http://schemas.microsoft.com/office/powerpoint/2010/main" val="3766496635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11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14117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85855" y="1066800"/>
            <a:ext cx="8077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How to number bytes within a word?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800" b="1" dirty="0">
                <a:solidFill>
                  <a:srgbClr val="0070C0"/>
                </a:solidFill>
                <a:cs typeface="Arial" charset="0"/>
              </a:rPr>
              <a:t>Little-endian:</a:t>
            </a:r>
            <a:r>
              <a:rPr lang="en-US" sz="2800" dirty="0">
                <a:cs typeface="Arial" charset="0"/>
              </a:rPr>
              <a:t> byte numbers start at the </a:t>
            </a:r>
            <a:r>
              <a:rPr lang="en-US" sz="2800" b="1" dirty="0">
                <a:cs typeface="Arial" charset="0"/>
              </a:rPr>
              <a:t>little</a:t>
            </a:r>
            <a:r>
              <a:rPr lang="en-US" sz="2800" dirty="0">
                <a:cs typeface="Arial" charset="0"/>
              </a:rPr>
              <a:t> (least significant) end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800" b="1" dirty="0">
                <a:solidFill>
                  <a:srgbClr val="0070C0"/>
                </a:solidFill>
                <a:cs typeface="Arial" charset="0"/>
              </a:rPr>
              <a:t>Big-endian:</a:t>
            </a:r>
            <a:r>
              <a:rPr lang="en-US" sz="2800" dirty="0">
                <a:cs typeface="Arial" charset="0"/>
              </a:rPr>
              <a:t> byte numbers start at the </a:t>
            </a:r>
            <a:r>
              <a:rPr lang="en-US" sz="2800" b="1" dirty="0">
                <a:cs typeface="Arial" charset="0"/>
              </a:rPr>
              <a:t>big</a:t>
            </a:r>
            <a:r>
              <a:rPr lang="en-US" sz="2800" dirty="0">
                <a:cs typeface="Arial" charset="0"/>
              </a:rPr>
              <a:t> (most significant) end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3200" b="1" dirty="0">
              <a:latin typeface="+mj-lt"/>
              <a:cs typeface="Arial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5855" y="68759"/>
            <a:ext cx="86819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  <a:latin typeface="+mj-lt"/>
              </a:rPr>
              <a:t>Big-Endian &amp; Little-Endian Memory</a:t>
            </a:r>
          </a:p>
        </p:txBody>
      </p:sp>
      <p:pic>
        <p:nvPicPr>
          <p:cNvPr id="7" name="Picture 3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180" y="3358225"/>
            <a:ext cx="3381750" cy="2490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6210351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141" name="Rectangle 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5854" y="1125945"/>
            <a:ext cx="8333885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Jonathan Swift’s </a:t>
            </a:r>
            <a:r>
              <a:rPr lang="en-US" sz="2800" b="1" i="1" dirty="0">
                <a:solidFill>
                  <a:srgbClr val="0070C0"/>
                </a:solidFill>
                <a:latin typeface="+mj-lt"/>
                <a:cs typeface="Arial" charset="0"/>
              </a:rPr>
              <a:t>Gulliver’s Travels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: </a:t>
            </a:r>
            <a:r>
              <a:rPr lang="en-US" sz="2800" dirty="0">
                <a:latin typeface="+mj-lt"/>
                <a:cs typeface="Arial" charset="0"/>
              </a:rPr>
              <a:t>the Little-</a:t>
            </a:r>
            <a:r>
              <a:rPr lang="en-US" sz="2800" dirty="0" err="1">
                <a:latin typeface="+mj-lt"/>
                <a:cs typeface="Arial" charset="0"/>
              </a:rPr>
              <a:t>Endians</a:t>
            </a:r>
            <a:r>
              <a:rPr lang="en-US" sz="2800" dirty="0">
                <a:latin typeface="+mj-lt"/>
                <a:cs typeface="Arial" charset="0"/>
              </a:rPr>
              <a:t> broke their eggs on the little end of the egg and the Big-</a:t>
            </a:r>
            <a:r>
              <a:rPr lang="en-US" sz="2800" dirty="0" err="1">
                <a:latin typeface="+mj-lt"/>
                <a:cs typeface="Arial" charset="0"/>
              </a:rPr>
              <a:t>Endians</a:t>
            </a:r>
            <a:r>
              <a:rPr lang="en-US" sz="2800" dirty="0">
                <a:latin typeface="+mj-lt"/>
                <a:cs typeface="Arial" charset="0"/>
              </a:rPr>
              <a:t> broke their eggs on the big end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It doesn’t really matter </a:t>
            </a:r>
            <a:r>
              <a:rPr lang="en-US" sz="2800" dirty="0">
                <a:latin typeface="+mj-lt"/>
                <a:cs typeface="Arial" charset="0"/>
              </a:rPr>
              <a:t>which addressing type used – 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except</a:t>
            </a:r>
            <a:r>
              <a:rPr lang="en-US" sz="2800" b="1" dirty="0">
                <a:latin typeface="+mj-lt"/>
                <a:cs typeface="Arial" charset="0"/>
              </a:rPr>
              <a:t> </a:t>
            </a:r>
            <a:r>
              <a:rPr lang="en-US" sz="2800" dirty="0">
                <a:latin typeface="+mj-lt"/>
                <a:cs typeface="Arial" charset="0"/>
              </a:rPr>
              <a:t>when two systems 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share data</a:t>
            </a:r>
            <a:endParaRPr lang="en-US" sz="2800" dirty="0">
              <a:solidFill>
                <a:srgbClr val="0070C0"/>
              </a:solidFill>
              <a:latin typeface="+mj-lt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5855" y="68759"/>
            <a:ext cx="792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  <a:latin typeface="+mj-lt"/>
              </a:rPr>
              <a:t>Big-Endian &amp; Little-Endian Memory</a:t>
            </a:r>
          </a:p>
        </p:txBody>
      </p:sp>
      <p:pic>
        <p:nvPicPr>
          <p:cNvPr id="5" name="Picture 3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180" y="3358225"/>
            <a:ext cx="3381750" cy="2490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7190102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6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1616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1616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24260" y="1066800"/>
            <a:ext cx="8453345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600" b="1" dirty="0">
                <a:latin typeface="+mj-lt"/>
                <a:cs typeface="Arial" charset="0"/>
              </a:rPr>
              <a:t>Suppose R2</a:t>
            </a:r>
            <a:r>
              <a:rPr lang="en-US" sz="36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600" b="1" dirty="0">
                <a:latin typeface="+mj-lt"/>
                <a:cs typeface="Arial" charset="0"/>
              </a:rPr>
              <a:t>and R5</a:t>
            </a:r>
            <a:r>
              <a:rPr lang="en-US" sz="36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600" b="1" dirty="0">
                <a:latin typeface="+mj-lt"/>
                <a:cs typeface="Arial" charset="0"/>
              </a:rPr>
              <a:t>hold the values 8 and 0x23456789</a:t>
            </a: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  <a:cs typeface="Arial" charset="0"/>
              </a:rPr>
              <a:t>After following code runs on big-endian system, what value is in </a:t>
            </a:r>
            <a:r>
              <a:rPr lang="en-US" sz="2800" dirty="0">
                <a:latin typeface="Courier New" pitchFamily="49" charset="0"/>
                <a:cs typeface="Arial" charset="0"/>
              </a:rPr>
              <a:t>R7</a:t>
            </a:r>
            <a:r>
              <a:rPr lang="en-US" sz="2800" dirty="0">
                <a:latin typeface="+mj-lt"/>
                <a:cs typeface="Arial" charset="0"/>
              </a:rPr>
              <a:t>?</a:t>
            </a:r>
            <a:r>
              <a:rPr lang="en-US" sz="2800" dirty="0">
                <a:latin typeface="Times New Roman" pitchFamily="18" charset="0"/>
                <a:cs typeface="Arial" charset="0"/>
              </a:rPr>
              <a:t> </a:t>
            </a: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  <a:cs typeface="Arial" charset="0"/>
              </a:rPr>
              <a:t>In a little-endian system?</a:t>
            </a:r>
          </a:p>
          <a:p>
            <a:pPr marL="1828800" lvl="3" indent="-457200"/>
            <a:r>
              <a:rPr lang="en-US" sz="2400" dirty="0">
                <a:latin typeface="Courier New" pitchFamily="49" charset="0"/>
                <a:cs typeface="Arial" charset="0"/>
              </a:rPr>
              <a:t>	</a:t>
            </a:r>
            <a:r>
              <a:rPr lang="en-US" sz="2000" dirty="0">
                <a:latin typeface="Courier New" pitchFamily="49" charset="0"/>
                <a:cs typeface="Arial" charset="0"/>
              </a:rPr>
              <a:t>STR  R5, [R2, #0]</a:t>
            </a:r>
          </a:p>
          <a:p>
            <a:pPr marL="1828800" lvl="3" indent="-457200"/>
            <a:r>
              <a:rPr lang="en-US" sz="2000" dirty="0">
                <a:latin typeface="Courier New" pitchFamily="49" charset="0"/>
                <a:cs typeface="Arial" charset="0"/>
              </a:rPr>
              <a:t>	LDRB R7, [R2, #1]</a:t>
            </a:r>
            <a:endParaRPr lang="en-US" sz="1000" dirty="0">
              <a:latin typeface="Courier New" pitchFamily="49" charset="0"/>
              <a:cs typeface="Arial" charset="0"/>
            </a:endParaRPr>
          </a:p>
          <a:p>
            <a:pPr marL="457200" indent="-457200">
              <a:spcBef>
                <a:spcPct val="20000"/>
              </a:spcBef>
            </a:pPr>
            <a:endParaRPr lang="en-US" sz="2400" dirty="0">
              <a:latin typeface="Courier New" pitchFamily="49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855" y="68759"/>
            <a:ext cx="792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  <a:latin typeface="+mj-lt"/>
              </a:rPr>
              <a:t>Big-Endian &amp; Little-Endian Example</a:t>
            </a:r>
          </a:p>
        </p:txBody>
      </p:sp>
    </p:spTree>
    <p:extLst>
      <p:ext uri="{BB962C8B-B14F-4D97-AF65-F5344CB8AC3E}">
        <p14:creationId xmlns:p14="http://schemas.microsoft.com/office/powerpoint/2010/main" val="198853599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6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1616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1616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24260" y="1066800"/>
            <a:ext cx="8453345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600" b="1" dirty="0">
                <a:latin typeface="+mj-lt"/>
                <a:cs typeface="Arial" charset="0"/>
              </a:rPr>
              <a:t>Suppose R2</a:t>
            </a:r>
            <a:r>
              <a:rPr lang="en-US" sz="36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600" b="1" dirty="0">
                <a:latin typeface="+mj-lt"/>
                <a:cs typeface="Arial" charset="0"/>
              </a:rPr>
              <a:t>and R5</a:t>
            </a:r>
            <a:r>
              <a:rPr lang="en-US" sz="36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600" b="1" dirty="0">
                <a:latin typeface="+mj-lt"/>
                <a:cs typeface="Arial" charset="0"/>
              </a:rPr>
              <a:t>hold the values 8 and 0x23456789</a:t>
            </a: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  <a:cs typeface="Arial" charset="0"/>
              </a:rPr>
              <a:t>After following code runs on big-endian system, what value is in </a:t>
            </a:r>
            <a:r>
              <a:rPr lang="en-US" sz="2800" dirty="0">
                <a:latin typeface="Courier New" pitchFamily="49" charset="0"/>
                <a:cs typeface="Arial" charset="0"/>
              </a:rPr>
              <a:t>R7</a:t>
            </a:r>
            <a:r>
              <a:rPr lang="en-US" sz="2800" dirty="0">
                <a:latin typeface="+mj-lt"/>
                <a:cs typeface="Arial" charset="0"/>
              </a:rPr>
              <a:t>?</a:t>
            </a:r>
            <a:r>
              <a:rPr lang="en-US" sz="2800" dirty="0">
                <a:latin typeface="Times New Roman" pitchFamily="18" charset="0"/>
                <a:cs typeface="Arial" charset="0"/>
              </a:rPr>
              <a:t> </a:t>
            </a: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  <a:cs typeface="Arial" charset="0"/>
              </a:rPr>
              <a:t>In a little-endian system?</a:t>
            </a:r>
          </a:p>
          <a:p>
            <a:pPr marL="1828800" lvl="3" indent="-457200"/>
            <a:r>
              <a:rPr lang="en-US" sz="2400" dirty="0">
                <a:latin typeface="Courier New" pitchFamily="49" charset="0"/>
                <a:cs typeface="Arial" charset="0"/>
              </a:rPr>
              <a:t>	</a:t>
            </a:r>
            <a:r>
              <a:rPr lang="en-US" sz="2000" dirty="0">
                <a:latin typeface="Courier New" pitchFamily="49" charset="0"/>
                <a:cs typeface="Arial" charset="0"/>
              </a:rPr>
              <a:t>STR  R5, [R2, #0]</a:t>
            </a:r>
          </a:p>
          <a:p>
            <a:pPr marL="1828800" lvl="3" indent="-457200"/>
            <a:r>
              <a:rPr lang="en-US" sz="2000" dirty="0">
                <a:latin typeface="Courier New" pitchFamily="49" charset="0"/>
                <a:cs typeface="Arial" charset="0"/>
              </a:rPr>
              <a:t>	LDRB R7, [R2, #1]</a:t>
            </a:r>
            <a:endParaRPr lang="en-US" sz="1000" dirty="0">
              <a:latin typeface="Courier New" pitchFamily="49" charset="0"/>
              <a:cs typeface="Arial" charset="0"/>
            </a:endParaRPr>
          </a:p>
          <a:p>
            <a:pPr marL="457200" indent="-457200">
              <a:spcBef>
                <a:spcPct val="20000"/>
              </a:spcBef>
            </a:pPr>
            <a:endParaRPr lang="en-US" sz="2400" dirty="0">
              <a:latin typeface="Courier New" pitchFamily="49" charset="0"/>
              <a:cs typeface="Arial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078517995"/>
              </p:ext>
            </p:extLst>
          </p:nvPr>
        </p:nvGraphicFramePr>
        <p:xfrm>
          <a:off x="117020" y="4342549"/>
          <a:ext cx="6701940" cy="1556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2543040" imgH="590400" progId="Visio.Drawing.11">
                  <p:embed/>
                </p:oleObj>
              </mc:Choice>
              <mc:Fallback>
                <p:oleObj name="VISIO" r:id="rId7" imgW="2543040" imgH="5904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20" y="4342549"/>
                        <a:ext cx="6701940" cy="15566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85855" y="68759"/>
            <a:ext cx="792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  <a:latin typeface="+mj-lt"/>
              </a:rPr>
              <a:t>Big-Endian &amp; Little-Endian Example</a:t>
            </a:r>
          </a:p>
        </p:txBody>
      </p:sp>
      <p:sp>
        <p:nvSpPr>
          <p:cNvPr id="3" name="Rectangle 2"/>
          <p:cNvSpPr/>
          <p:nvPr/>
        </p:nvSpPr>
        <p:spPr>
          <a:xfrm>
            <a:off x="4956050" y="3244863"/>
            <a:ext cx="4572000" cy="1643527"/>
          </a:xfrm>
          <a:prstGeom prst="rect">
            <a:avLst/>
          </a:prstGeom>
        </p:spPr>
        <p:txBody>
          <a:bodyPr>
            <a:spAutoFit/>
          </a:bodyPr>
          <a:lstStyle/>
          <a:p>
            <a:pPr lvl="3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Big-endian:     </a:t>
            </a:r>
            <a:r>
              <a:rPr lang="en-US" sz="2400" dirty="0">
                <a:cs typeface="Arial" charset="0"/>
              </a:rPr>
              <a:t>0x00000045</a:t>
            </a:r>
          </a:p>
          <a:p>
            <a:pPr lvl="3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Little-endian:  </a:t>
            </a:r>
            <a:r>
              <a:rPr lang="en-US" sz="2400" dirty="0">
                <a:cs typeface="Arial" charset="0"/>
              </a:rPr>
              <a:t>0x00000067</a:t>
            </a:r>
          </a:p>
        </p:txBody>
      </p:sp>
    </p:spTree>
    <p:extLst>
      <p:ext uri="{BB962C8B-B14F-4D97-AF65-F5344CB8AC3E}">
        <p14:creationId xmlns:p14="http://schemas.microsoft.com/office/powerpoint/2010/main" val="2692824413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28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0906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latin typeface="+mj-lt"/>
                <a:cs typeface="Arial" charset="0"/>
              </a:rPr>
              <a:t>High-level languages: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3200" dirty="0">
                <a:latin typeface="+mj-lt"/>
                <a:cs typeface="Arial" charset="0"/>
              </a:rPr>
              <a:t>e.g., C, Java, Python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3200" dirty="0">
                <a:latin typeface="+mj-lt"/>
                <a:cs typeface="Arial" charset="0"/>
              </a:rPr>
              <a:t>Written at higher level of abstraction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5855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2686355064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0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62665" y="1201510"/>
            <a:ext cx="44958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British mathematician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Wrote the first computer program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Her program calculated the Bernoulli numbers on Charles Babbage’s Analytical Engine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She was a child of the poet Lord Byron</a:t>
            </a:r>
          </a:p>
        </p:txBody>
      </p:sp>
      <p:pic>
        <p:nvPicPr>
          <p:cNvPr id="1177604" name="Picture 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316725"/>
            <a:ext cx="2808288" cy="3929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5855" y="68759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Ada Lovelace, 1815-1852</a:t>
            </a:r>
          </a:p>
        </p:txBody>
      </p:sp>
    </p:spTree>
    <p:extLst>
      <p:ext uri="{BB962C8B-B14F-4D97-AF65-F5344CB8AC3E}">
        <p14:creationId xmlns:p14="http://schemas.microsoft.com/office/powerpoint/2010/main" val="2089259061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28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5855" y="1143000"/>
            <a:ext cx="8224745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Data-processing Instructions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+mj-lt"/>
                <a:cs typeface="Arial" charset="0"/>
              </a:rPr>
              <a:t>Conditional Execution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+mj-lt"/>
                <a:cs typeface="Arial" charset="0"/>
              </a:rPr>
              <a:t>Branches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+mj-lt"/>
                <a:cs typeface="Arial" charset="0"/>
              </a:rPr>
              <a:t>High-level Constructs: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+mj-lt"/>
                <a:cs typeface="Arial" charset="0"/>
              </a:rPr>
              <a:t>if/else statements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+mj-lt"/>
                <a:cs typeface="Arial" charset="0"/>
              </a:rPr>
              <a:t>for loops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+mj-lt"/>
                <a:cs typeface="Arial" charset="0"/>
              </a:rPr>
              <a:t>while loops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+mj-lt"/>
                <a:cs typeface="Arial" charset="0"/>
              </a:rPr>
              <a:t>arrays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+mj-lt"/>
                <a:cs typeface="Arial" charset="0"/>
              </a:rPr>
              <a:t>function calls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5855" y="68759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Programming 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2916479134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0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4960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79925" y="3170238"/>
            <a:ext cx="1841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049608" name="Rectangle 8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24260" y="1118382"/>
            <a:ext cx="85344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Times New Roman" pitchFamily="18" charset="0"/>
              </a:rPr>
              <a:t>Logical operations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Times New Roman" pitchFamily="18" charset="0"/>
              </a:rPr>
              <a:t>Shifts / rotate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Times New Roman" pitchFamily="18" charset="0"/>
              </a:rPr>
              <a:t>Multiplication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3200" b="1" dirty="0">
              <a:latin typeface="+mj-lt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5855" y="68759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Data-processing Instructions</a:t>
            </a:r>
          </a:p>
        </p:txBody>
      </p:sp>
    </p:spTree>
    <p:extLst>
      <p:ext uri="{BB962C8B-B14F-4D97-AF65-F5344CB8AC3E}">
        <p14:creationId xmlns:p14="http://schemas.microsoft.com/office/powerpoint/2010/main" val="297991270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55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457200" y="1143000"/>
            <a:ext cx="8001000" cy="52578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latin typeface="+mj-lt"/>
                <a:cs typeface="Times New Roman" panose="02020603050405020304" pitchFamily="18" charset="0"/>
              </a:rPr>
              <a:t>Commands in a computer’s language</a:t>
            </a:r>
          </a:p>
          <a:p>
            <a:pPr lvl="1">
              <a:lnSpc>
                <a:spcPct val="90000"/>
              </a:lnSpc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Assembly language:</a:t>
            </a:r>
            <a:r>
              <a:rPr lang="en-US" sz="3200" dirty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human-readable format of instructions</a:t>
            </a:r>
          </a:p>
          <a:p>
            <a:pPr lvl="1">
              <a:lnSpc>
                <a:spcPct val="90000"/>
              </a:lnSpc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Machine language:</a:t>
            </a:r>
            <a:r>
              <a:rPr lang="en-US" sz="3200" dirty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computer-readable format (1’s and 0’s)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Instructions</a:t>
            </a:r>
          </a:p>
        </p:txBody>
      </p:sp>
    </p:spTree>
    <p:extLst>
      <p:ext uri="{BB962C8B-B14F-4D97-AF65-F5344CB8AC3E}">
        <p14:creationId xmlns:p14="http://schemas.microsoft.com/office/powerpoint/2010/main" val="10094374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308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479925" y="3170238"/>
            <a:ext cx="1841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122311" name="Rectangle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62665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Courier New" pitchFamily="49" charset="0"/>
                <a:cs typeface="Arial" charset="0"/>
              </a:rPr>
              <a:t>AND</a:t>
            </a:r>
            <a:endParaRPr lang="en-US" sz="3200" dirty="0">
              <a:latin typeface="Times New Roman" pitchFamily="18" charset="0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Courier New" pitchFamily="49" charset="0"/>
                <a:cs typeface="Arial" charset="0"/>
              </a:rPr>
              <a:t>ORR</a:t>
            </a:r>
            <a:endParaRPr lang="en-US" sz="3200" dirty="0">
              <a:latin typeface="Times New Roman" pitchFamily="18" charset="0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Courier New" pitchFamily="49" charset="0"/>
                <a:cs typeface="Arial" charset="0"/>
              </a:rPr>
              <a:t>EOR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+mj-lt"/>
                <a:cs typeface="Times New Roman" panose="02020603050405020304" pitchFamily="18" charset="0"/>
              </a:rPr>
              <a:t>(XOR)</a:t>
            </a:r>
            <a:endParaRPr lang="en-US" sz="3200" b="1" dirty="0">
              <a:latin typeface="+mj-lt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Courier New" pitchFamily="49" charset="0"/>
                <a:cs typeface="Arial" charset="0"/>
              </a:rPr>
              <a:t>BIC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+mj-lt"/>
                <a:cs typeface="Times New Roman" panose="02020603050405020304" pitchFamily="18" charset="0"/>
              </a:rPr>
              <a:t>(Bit Clear = A &amp; ~B)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Courier New" pitchFamily="49" charset="0"/>
                <a:cs typeface="Arial" charset="0"/>
              </a:rPr>
              <a:t>MVN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+mj-lt"/>
                <a:cs typeface="Times New Roman" panose="02020603050405020304" pitchFamily="18" charset="0"/>
              </a:rPr>
              <a:t>(</a:t>
            </a:r>
            <a:r>
              <a:rPr lang="en-US" sz="3200" b="1" dirty="0" err="1">
                <a:latin typeface="+mj-lt"/>
                <a:cs typeface="Times New Roman" panose="02020603050405020304" pitchFamily="18" charset="0"/>
              </a:rPr>
              <a:t>MoVe</a:t>
            </a:r>
            <a:r>
              <a:rPr lang="en-US" sz="3200" b="1" dirty="0">
                <a:latin typeface="+mj-lt"/>
                <a:cs typeface="Times New Roman" panose="02020603050405020304" pitchFamily="18" charset="0"/>
              </a:rPr>
              <a:t> and NOT)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5855" y="68759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Logical Instructions</a:t>
            </a:r>
          </a:p>
        </p:txBody>
      </p:sp>
    </p:spTree>
    <p:extLst>
      <p:ext uri="{BB962C8B-B14F-4D97-AF65-F5344CB8AC3E}">
        <p14:creationId xmlns:p14="http://schemas.microsoft.com/office/powerpoint/2010/main" val="1519900879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332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23333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79925" y="3170238"/>
            <a:ext cx="1841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5855" y="68759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Logical Instructions: Examples</a:t>
            </a:r>
          </a:p>
        </p:txBody>
      </p:sp>
      <p:pic>
        <p:nvPicPr>
          <p:cNvPr id="132285" name="Picture 18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20" y="1239915"/>
            <a:ext cx="8782215" cy="4222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9452143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332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23333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79925" y="3170238"/>
            <a:ext cx="1841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5855" y="68759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Logical Instructions: Examples</a:t>
            </a:r>
          </a:p>
        </p:txBody>
      </p:sp>
      <p:pic>
        <p:nvPicPr>
          <p:cNvPr id="132285" name="Picture 18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20" y="1239915"/>
            <a:ext cx="8782215" cy="4222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AE4416ED-8E8C-0B47-98E9-501BA251DEE4}"/>
              </a:ext>
            </a:extLst>
          </p:cNvPr>
          <p:cNvSpPr/>
          <p:nvPr/>
        </p:nvSpPr>
        <p:spPr>
          <a:xfrm>
            <a:off x="3151015" y="1662370"/>
            <a:ext cx="5748220" cy="921720"/>
          </a:xfrm>
          <a:prstGeom prst="rect">
            <a:avLst/>
          </a:prstGeom>
          <a:noFill/>
          <a:ln w="952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E8C9465-08A8-D14B-90F8-EC8CA132283C}"/>
              </a:ext>
            </a:extLst>
          </p:cNvPr>
          <p:cNvSpPr/>
          <p:nvPr/>
        </p:nvSpPr>
        <p:spPr>
          <a:xfrm>
            <a:off x="3151015" y="3170236"/>
            <a:ext cx="5748220" cy="519113"/>
          </a:xfrm>
          <a:prstGeom prst="rect">
            <a:avLst/>
          </a:prstGeom>
          <a:noFill/>
          <a:ln w="952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0E4A0B24-2745-1C42-908D-45FCB6A034CE}"/>
              </a:ext>
            </a:extLst>
          </p:cNvPr>
          <p:cNvSpPr/>
          <p:nvPr/>
        </p:nvSpPr>
        <p:spPr>
          <a:xfrm>
            <a:off x="78615" y="3198570"/>
            <a:ext cx="806505" cy="519113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99440777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332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23333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79925" y="3170238"/>
            <a:ext cx="1841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5855" y="68759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Logical Instructions: Examples</a:t>
            </a:r>
          </a:p>
        </p:txBody>
      </p:sp>
      <p:pic>
        <p:nvPicPr>
          <p:cNvPr id="132285" name="Picture 18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20" y="1239915"/>
            <a:ext cx="8782215" cy="4222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AE4416ED-8E8C-0B47-98E9-501BA251DEE4}"/>
              </a:ext>
            </a:extLst>
          </p:cNvPr>
          <p:cNvSpPr/>
          <p:nvPr/>
        </p:nvSpPr>
        <p:spPr>
          <a:xfrm>
            <a:off x="3151015" y="1662370"/>
            <a:ext cx="5748220" cy="921720"/>
          </a:xfrm>
          <a:prstGeom prst="rect">
            <a:avLst/>
          </a:prstGeom>
          <a:noFill/>
          <a:ln w="952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E8C9465-08A8-D14B-90F8-EC8CA132283C}"/>
              </a:ext>
            </a:extLst>
          </p:cNvPr>
          <p:cNvSpPr/>
          <p:nvPr/>
        </p:nvSpPr>
        <p:spPr>
          <a:xfrm>
            <a:off x="3151015" y="3601177"/>
            <a:ext cx="5748220" cy="519113"/>
          </a:xfrm>
          <a:prstGeom prst="rect">
            <a:avLst/>
          </a:prstGeom>
          <a:noFill/>
          <a:ln w="952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C23976B2-C241-4043-9141-7EBEE0BCAB02}"/>
              </a:ext>
            </a:extLst>
          </p:cNvPr>
          <p:cNvSpPr/>
          <p:nvPr/>
        </p:nvSpPr>
        <p:spPr>
          <a:xfrm>
            <a:off x="78615" y="3601177"/>
            <a:ext cx="806505" cy="519113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62798491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332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23333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79925" y="3170238"/>
            <a:ext cx="1841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5855" y="68759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Logical Instructions: Examples</a:t>
            </a:r>
          </a:p>
        </p:txBody>
      </p:sp>
      <p:pic>
        <p:nvPicPr>
          <p:cNvPr id="132285" name="Picture 18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20" y="1239915"/>
            <a:ext cx="8782215" cy="4222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AE4416ED-8E8C-0B47-98E9-501BA251DEE4}"/>
              </a:ext>
            </a:extLst>
          </p:cNvPr>
          <p:cNvSpPr/>
          <p:nvPr/>
        </p:nvSpPr>
        <p:spPr>
          <a:xfrm>
            <a:off x="3151015" y="1662370"/>
            <a:ext cx="5748220" cy="921720"/>
          </a:xfrm>
          <a:prstGeom prst="rect">
            <a:avLst/>
          </a:prstGeom>
          <a:noFill/>
          <a:ln w="952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E8C9465-08A8-D14B-90F8-EC8CA132283C}"/>
              </a:ext>
            </a:extLst>
          </p:cNvPr>
          <p:cNvSpPr/>
          <p:nvPr/>
        </p:nvSpPr>
        <p:spPr>
          <a:xfrm>
            <a:off x="3151015" y="4005075"/>
            <a:ext cx="5748220" cy="519113"/>
          </a:xfrm>
          <a:prstGeom prst="rect">
            <a:avLst/>
          </a:prstGeom>
          <a:noFill/>
          <a:ln w="952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A7728583-021F-C54C-A653-B8FC382B5520}"/>
              </a:ext>
            </a:extLst>
          </p:cNvPr>
          <p:cNvSpPr/>
          <p:nvPr/>
        </p:nvSpPr>
        <p:spPr>
          <a:xfrm>
            <a:off x="78615" y="4023632"/>
            <a:ext cx="806505" cy="519113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2540121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332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23333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79925" y="3170238"/>
            <a:ext cx="1841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5855" y="68759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Logical Instructions: Examples</a:t>
            </a:r>
          </a:p>
        </p:txBody>
      </p:sp>
      <p:pic>
        <p:nvPicPr>
          <p:cNvPr id="132285" name="Picture 18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20" y="1239915"/>
            <a:ext cx="8782215" cy="4222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AE4416ED-8E8C-0B47-98E9-501BA251DEE4}"/>
              </a:ext>
            </a:extLst>
          </p:cNvPr>
          <p:cNvSpPr/>
          <p:nvPr/>
        </p:nvSpPr>
        <p:spPr>
          <a:xfrm>
            <a:off x="3151015" y="1662370"/>
            <a:ext cx="5748220" cy="921720"/>
          </a:xfrm>
          <a:prstGeom prst="rect">
            <a:avLst/>
          </a:prstGeom>
          <a:noFill/>
          <a:ln w="952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E8C9465-08A8-D14B-90F8-EC8CA132283C}"/>
              </a:ext>
            </a:extLst>
          </p:cNvPr>
          <p:cNvSpPr/>
          <p:nvPr/>
        </p:nvSpPr>
        <p:spPr>
          <a:xfrm>
            <a:off x="3151015" y="4427530"/>
            <a:ext cx="5748220" cy="519113"/>
          </a:xfrm>
          <a:prstGeom prst="rect">
            <a:avLst/>
          </a:prstGeom>
          <a:noFill/>
          <a:ln w="952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72712ECF-0C35-CF49-8F43-2FCECB88F1E3}"/>
              </a:ext>
            </a:extLst>
          </p:cNvPr>
          <p:cNvSpPr/>
          <p:nvPr/>
        </p:nvSpPr>
        <p:spPr>
          <a:xfrm>
            <a:off x="78615" y="4446087"/>
            <a:ext cx="806505" cy="519113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76930183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332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23333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79925" y="3170238"/>
            <a:ext cx="1841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5855" y="68759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Logical Instructions: Examples</a:t>
            </a:r>
          </a:p>
        </p:txBody>
      </p:sp>
      <p:pic>
        <p:nvPicPr>
          <p:cNvPr id="132285" name="Picture 18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20" y="1239915"/>
            <a:ext cx="8782215" cy="4222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AE4416ED-8E8C-0B47-98E9-501BA251DEE4}"/>
              </a:ext>
            </a:extLst>
          </p:cNvPr>
          <p:cNvSpPr/>
          <p:nvPr/>
        </p:nvSpPr>
        <p:spPr>
          <a:xfrm>
            <a:off x="3151015" y="2064976"/>
            <a:ext cx="5748220" cy="519114"/>
          </a:xfrm>
          <a:prstGeom prst="rect">
            <a:avLst/>
          </a:prstGeom>
          <a:noFill/>
          <a:ln w="952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E8C9465-08A8-D14B-90F8-EC8CA132283C}"/>
              </a:ext>
            </a:extLst>
          </p:cNvPr>
          <p:cNvSpPr/>
          <p:nvPr/>
        </p:nvSpPr>
        <p:spPr>
          <a:xfrm>
            <a:off x="3151015" y="4868542"/>
            <a:ext cx="5748220" cy="519113"/>
          </a:xfrm>
          <a:prstGeom prst="rect">
            <a:avLst/>
          </a:prstGeom>
          <a:noFill/>
          <a:ln w="952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C61E3ABF-72FB-A84D-88D5-C500C818A15B}"/>
              </a:ext>
            </a:extLst>
          </p:cNvPr>
          <p:cNvSpPr/>
          <p:nvPr/>
        </p:nvSpPr>
        <p:spPr>
          <a:xfrm>
            <a:off x="117020" y="4919375"/>
            <a:ext cx="806505" cy="519113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50523440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308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479925" y="3170238"/>
            <a:ext cx="1841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122311" name="Rectangle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70655" y="1143000"/>
            <a:ext cx="831068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81000" indent="-3810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Courier New" pitchFamily="49" charset="0"/>
                <a:cs typeface="Arial" charset="0"/>
              </a:rPr>
              <a:t>AND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or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Courier New" pitchFamily="49" charset="0"/>
                <a:cs typeface="Arial" charset="0"/>
              </a:rPr>
              <a:t>BIC</a:t>
            </a:r>
            <a:r>
              <a:rPr lang="en-US" sz="3200" dirty="0">
                <a:latin typeface="Times New Roman" pitchFamily="18" charset="0"/>
                <a:cs typeface="Arial" charset="0"/>
              </a:rPr>
              <a:t>: useful for 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masking</a:t>
            </a:r>
            <a:r>
              <a:rPr lang="en-US" sz="32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3200" dirty="0">
                <a:latin typeface="Times New Roman" pitchFamily="18" charset="0"/>
                <a:cs typeface="Arial" charset="0"/>
              </a:rPr>
              <a:t>bits</a:t>
            </a: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latin typeface="+mj-lt"/>
                <a:cs typeface="Arial" charset="0"/>
              </a:rPr>
              <a:t>Example: </a:t>
            </a:r>
            <a:r>
              <a:rPr lang="en-US" sz="2800" dirty="0">
                <a:latin typeface="+mj-lt"/>
                <a:cs typeface="Arial" charset="0"/>
              </a:rPr>
              <a:t>Masking  all but the least significant byte of a value</a:t>
            </a:r>
          </a:p>
          <a:p>
            <a:pPr marL="800100" lvl="1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dirty="0">
                <a:latin typeface="+mj-lt"/>
                <a:cs typeface="Arial" charset="0"/>
              </a:rPr>
              <a:t>	0xF234012F 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2800" dirty="0">
                <a:latin typeface="+mj-lt"/>
                <a:cs typeface="Arial" charset="0"/>
              </a:rPr>
              <a:t>  0x000000FF  = 0x0000002F</a:t>
            </a:r>
          </a:p>
          <a:p>
            <a:pPr marL="800100" lvl="1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dirty="0">
                <a:latin typeface="+mj-lt"/>
                <a:cs typeface="Arial" charset="0"/>
              </a:rPr>
              <a:t>	0xF234012F 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BIC</a:t>
            </a:r>
            <a:r>
              <a:rPr lang="en-US" sz="2800" dirty="0">
                <a:latin typeface="+mj-lt"/>
                <a:cs typeface="Arial" charset="0"/>
              </a:rPr>
              <a:t>  0xFFFFFF00   = 0x0000002F</a:t>
            </a:r>
          </a:p>
          <a:p>
            <a:pPr marL="381000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endParaRPr lang="en-US" sz="22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Courier New" pitchFamily="49" charset="0"/>
                <a:cs typeface="Arial" charset="0"/>
              </a:rPr>
              <a:t>ORR</a:t>
            </a:r>
            <a:r>
              <a:rPr lang="en-US" sz="3200" dirty="0">
                <a:latin typeface="+mj-lt"/>
                <a:cs typeface="Arial" charset="0"/>
              </a:rPr>
              <a:t>: useful for </a:t>
            </a: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combining</a:t>
            </a:r>
            <a:r>
              <a:rPr lang="en-US" sz="32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3200" dirty="0">
                <a:latin typeface="+mj-lt"/>
                <a:cs typeface="Arial" charset="0"/>
              </a:rPr>
              <a:t>bit fields</a:t>
            </a: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latin typeface="+mj-lt"/>
                <a:cs typeface="Arial" charset="0"/>
              </a:rPr>
              <a:t>Example: </a:t>
            </a:r>
            <a:r>
              <a:rPr lang="en-US" sz="2800" dirty="0">
                <a:latin typeface="+mj-lt"/>
                <a:cs typeface="Arial" charset="0"/>
              </a:rPr>
              <a:t>Combine 0xF2340000 with 0x000012BC: </a:t>
            </a:r>
          </a:p>
          <a:p>
            <a:pPr marL="800100" lvl="1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dirty="0">
                <a:latin typeface="+mj-lt"/>
                <a:cs typeface="Arial" charset="0"/>
              </a:rPr>
              <a:t>	0xF2340000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ORR</a:t>
            </a:r>
            <a:r>
              <a:rPr lang="en-US" sz="2800" dirty="0">
                <a:latin typeface="+mj-lt"/>
                <a:cs typeface="Arial" charset="0"/>
              </a:rPr>
              <a:t> 0x000012BC = 0xF23412BC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5855" y="68759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Logical Instructions: Uses</a:t>
            </a:r>
          </a:p>
        </p:txBody>
      </p:sp>
    </p:spTree>
    <p:extLst>
      <p:ext uri="{BB962C8B-B14F-4D97-AF65-F5344CB8AC3E}">
        <p14:creationId xmlns:p14="http://schemas.microsoft.com/office/powerpoint/2010/main" val="1055065981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0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4960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79925" y="3170238"/>
            <a:ext cx="1841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049608" name="Rectangle 8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5425" y="1143000"/>
            <a:ext cx="8912375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LSL</a:t>
            </a:r>
            <a:r>
              <a:rPr lang="en-US" sz="3200" dirty="0">
                <a:latin typeface="+mj-lt"/>
                <a:cs typeface="Arial" charset="0"/>
              </a:rPr>
              <a:t>: </a:t>
            </a:r>
            <a:r>
              <a:rPr lang="en-US" sz="3200" dirty="0">
                <a:solidFill>
                  <a:srgbClr val="FF0000"/>
                </a:solidFill>
                <a:latin typeface="+mj-lt"/>
                <a:cs typeface="Arial" charset="0"/>
              </a:rPr>
              <a:t>l</a:t>
            </a:r>
            <a:r>
              <a:rPr lang="en-US" sz="3200" dirty="0">
                <a:latin typeface="+mj-lt"/>
                <a:cs typeface="Arial" charset="0"/>
              </a:rPr>
              <a:t>ogical </a:t>
            </a:r>
            <a:r>
              <a:rPr lang="en-US" sz="3200" dirty="0">
                <a:solidFill>
                  <a:srgbClr val="FF0000"/>
                </a:solidFill>
                <a:latin typeface="+mj-lt"/>
                <a:cs typeface="Arial" charset="0"/>
              </a:rPr>
              <a:t>s</a:t>
            </a:r>
            <a:r>
              <a:rPr lang="en-US" sz="3200" dirty="0">
                <a:latin typeface="+mj-lt"/>
                <a:cs typeface="Arial" charset="0"/>
              </a:rPr>
              <a:t>hift </a:t>
            </a:r>
            <a:r>
              <a:rPr lang="en-US" sz="3200" dirty="0">
                <a:solidFill>
                  <a:srgbClr val="FF0000"/>
                </a:solidFill>
                <a:latin typeface="+mj-lt"/>
                <a:cs typeface="Arial" charset="0"/>
              </a:rPr>
              <a:t>l</a:t>
            </a:r>
            <a:r>
              <a:rPr lang="en-US" sz="3200" dirty="0">
                <a:latin typeface="+mj-lt"/>
                <a:cs typeface="Arial" charset="0"/>
              </a:rPr>
              <a:t>eft</a:t>
            </a: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r>
              <a:rPr lang="en-US" sz="2600" b="1" dirty="0">
                <a:latin typeface="+mj-lt"/>
                <a:cs typeface="Arial" charset="0"/>
              </a:rPr>
              <a:t>Example:</a:t>
            </a:r>
            <a:r>
              <a:rPr lang="en-US" sz="2600" dirty="0">
                <a:latin typeface="+mj-lt"/>
                <a:cs typeface="Arial" charset="0"/>
              </a:rPr>
              <a:t>  </a:t>
            </a:r>
            <a:r>
              <a:rPr lang="en-US" sz="2600" dirty="0">
                <a:latin typeface="Courier New" pitchFamily="49" charset="0"/>
                <a:cs typeface="Arial" charset="0"/>
              </a:rPr>
              <a:t>LSL R0, R7, #5  ; R0</a:t>
            </a:r>
            <a:r>
              <a:rPr lang="en-US" sz="500" dirty="0">
                <a:latin typeface="Courier New" pitchFamily="49" charset="0"/>
                <a:cs typeface="Arial" charset="0"/>
              </a:rPr>
              <a:t> </a:t>
            </a:r>
            <a:r>
              <a:rPr lang="en-US" sz="2600" dirty="0">
                <a:latin typeface="Courier New" pitchFamily="49" charset="0"/>
                <a:cs typeface="Arial" charset="0"/>
              </a:rPr>
              <a:t>=</a:t>
            </a:r>
            <a:r>
              <a:rPr lang="en-US" sz="500" dirty="0">
                <a:latin typeface="Courier New" pitchFamily="49" charset="0"/>
                <a:cs typeface="Arial" charset="0"/>
              </a:rPr>
              <a:t> </a:t>
            </a:r>
            <a:r>
              <a:rPr lang="en-US" sz="2600" dirty="0">
                <a:latin typeface="Courier New" pitchFamily="49" charset="0"/>
                <a:cs typeface="Arial" charset="0"/>
              </a:rPr>
              <a:t>R7 &lt;&lt; 5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1500" dirty="0">
              <a:latin typeface="Courier New" pitchFamily="49" charset="0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LSR</a:t>
            </a:r>
            <a:r>
              <a:rPr lang="en-US" sz="3200" dirty="0">
                <a:latin typeface="+mj-lt"/>
                <a:cs typeface="Arial" charset="0"/>
              </a:rPr>
              <a:t>: </a:t>
            </a:r>
            <a:r>
              <a:rPr lang="en-US" sz="3200" dirty="0">
                <a:solidFill>
                  <a:srgbClr val="FF0000"/>
                </a:solidFill>
                <a:latin typeface="+mj-lt"/>
                <a:cs typeface="Arial" charset="0"/>
              </a:rPr>
              <a:t>l</a:t>
            </a:r>
            <a:r>
              <a:rPr lang="en-US" sz="3200" dirty="0">
                <a:latin typeface="+mj-lt"/>
                <a:cs typeface="Arial" charset="0"/>
              </a:rPr>
              <a:t>ogical </a:t>
            </a:r>
            <a:r>
              <a:rPr lang="en-US" sz="3200" dirty="0">
                <a:solidFill>
                  <a:srgbClr val="FF0000"/>
                </a:solidFill>
                <a:latin typeface="+mj-lt"/>
                <a:cs typeface="Arial" charset="0"/>
              </a:rPr>
              <a:t>s</a:t>
            </a:r>
            <a:r>
              <a:rPr lang="en-US" sz="3200" dirty="0">
                <a:latin typeface="+mj-lt"/>
                <a:cs typeface="Arial" charset="0"/>
              </a:rPr>
              <a:t>hift </a:t>
            </a:r>
            <a:r>
              <a:rPr lang="en-US" sz="3200" dirty="0">
                <a:solidFill>
                  <a:srgbClr val="FF0000"/>
                </a:solidFill>
                <a:latin typeface="+mj-lt"/>
                <a:cs typeface="Arial" charset="0"/>
              </a:rPr>
              <a:t>r</a:t>
            </a:r>
            <a:r>
              <a:rPr lang="en-US" sz="3200" dirty="0">
                <a:latin typeface="+mj-lt"/>
                <a:cs typeface="Arial" charset="0"/>
              </a:rPr>
              <a:t>ight</a:t>
            </a: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r>
              <a:rPr lang="en-US" sz="2600" b="1" dirty="0">
                <a:latin typeface="+mj-lt"/>
                <a:cs typeface="Arial" charset="0"/>
              </a:rPr>
              <a:t>Example:</a:t>
            </a:r>
            <a:r>
              <a:rPr lang="en-US" sz="2600" dirty="0">
                <a:latin typeface="+mj-lt"/>
                <a:cs typeface="Arial" charset="0"/>
              </a:rPr>
              <a:t>  </a:t>
            </a:r>
            <a:r>
              <a:rPr lang="en-US" sz="2600" dirty="0">
                <a:latin typeface="Courier New" pitchFamily="49" charset="0"/>
                <a:cs typeface="Arial" charset="0"/>
              </a:rPr>
              <a:t>LSR R3, R2, #31 ; R3</a:t>
            </a:r>
            <a:r>
              <a:rPr lang="en-US" sz="500" dirty="0">
                <a:latin typeface="Courier New" pitchFamily="49" charset="0"/>
                <a:cs typeface="Arial" charset="0"/>
              </a:rPr>
              <a:t> </a:t>
            </a:r>
            <a:r>
              <a:rPr lang="en-US" sz="2600" dirty="0">
                <a:latin typeface="Courier New" pitchFamily="49" charset="0"/>
                <a:cs typeface="Arial" charset="0"/>
              </a:rPr>
              <a:t>=</a:t>
            </a:r>
            <a:r>
              <a:rPr lang="en-US" sz="500" dirty="0">
                <a:latin typeface="Courier New" pitchFamily="49" charset="0"/>
                <a:cs typeface="Arial" charset="0"/>
              </a:rPr>
              <a:t> </a:t>
            </a:r>
            <a:r>
              <a:rPr lang="en-US" sz="2600" dirty="0">
                <a:latin typeface="Courier New" pitchFamily="49" charset="0"/>
                <a:cs typeface="Arial" charset="0"/>
              </a:rPr>
              <a:t>R2 &gt;&gt; 31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1500" dirty="0">
              <a:latin typeface="Courier New" pitchFamily="49" charset="0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ASR</a:t>
            </a:r>
            <a:r>
              <a:rPr lang="en-US" sz="3200" dirty="0">
                <a:latin typeface="+mj-lt"/>
                <a:cs typeface="Arial" charset="0"/>
              </a:rPr>
              <a:t>: </a:t>
            </a:r>
            <a:r>
              <a:rPr lang="en-US" sz="3200" dirty="0">
                <a:solidFill>
                  <a:srgbClr val="FF0000"/>
                </a:solidFill>
                <a:latin typeface="+mj-lt"/>
                <a:cs typeface="Arial" charset="0"/>
              </a:rPr>
              <a:t>a</a:t>
            </a:r>
            <a:r>
              <a:rPr lang="en-US" sz="3200" dirty="0">
                <a:latin typeface="+mj-lt"/>
                <a:cs typeface="Arial" charset="0"/>
              </a:rPr>
              <a:t>rithmetic </a:t>
            </a:r>
            <a:r>
              <a:rPr lang="en-US" sz="3200" dirty="0">
                <a:solidFill>
                  <a:srgbClr val="FF0000"/>
                </a:solidFill>
                <a:latin typeface="+mj-lt"/>
                <a:cs typeface="Arial" charset="0"/>
              </a:rPr>
              <a:t>s</a:t>
            </a:r>
            <a:r>
              <a:rPr lang="en-US" sz="3200" dirty="0">
                <a:latin typeface="+mj-lt"/>
                <a:cs typeface="Arial" charset="0"/>
              </a:rPr>
              <a:t>hift </a:t>
            </a:r>
            <a:r>
              <a:rPr lang="en-US" sz="3200" dirty="0">
                <a:solidFill>
                  <a:srgbClr val="FF0000"/>
                </a:solidFill>
                <a:latin typeface="+mj-lt"/>
                <a:cs typeface="Arial" charset="0"/>
              </a:rPr>
              <a:t>r</a:t>
            </a:r>
            <a:r>
              <a:rPr lang="en-US" sz="3200" dirty="0">
                <a:latin typeface="+mj-lt"/>
                <a:cs typeface="Arial" charset="0"/>
              </a:rPr>
              <a:t>ight</a:t>
            </a: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r>
              <a:rPr lang="en-US" sz="2600" b="1" dirty="0">
                <a:latin typeface="+mj-lt"/>
                <a:cs typeface="Arial" charset="0"/>
              </a:rPr>
              <a:t>Example:</a:t>
            </a:r>
            <a:r>
              <a:rPr lang="en-US" sz="2600" dirty="0">
                <a:latin typeface="+mj-lt"/>
                <a:cs typeface="Arial" charset="0"/>
              </a:rPr>
              <a:t>  </a:t>
            </a:r>
            <a:r>
              <a:rPr lang="en-US" sz="2600" dirty="0">
                <a:latin typeface="Courier New" pitchFamily="49" charset="0"/>
                <a:cs typeface="Arial" charset="0"/>
              </a:rPr>
              <a:t>ASR R9, R11, R4 ; R9</a:t>
            </a:r>
            <a:r>
              <a:rPr lang="en-US" sz="500" dirty="0">
                <a:latin typeface="Courier New" pitchFamily="49" charset="0"/>
                <a:cs typeface="Arial" charset="0"/>
              </a:rPr>
              <a:t> </a:t>
            </a:r>
            <a:r>
              <a:rPr lang="en-US" sz="2600" dirty="0">
                <a:latin typeface="Courier New" pitchFamily="49" charset="0"/>
                <a:cs typeface="Arial" charset="0"/>
              </a:rPr>
              <a:t>=</a:t>
            </a:r>
            <a:r>
              <a:rPr lang="en-US" sz="500" dirty="0">
                <a:latin typeface="Courier New" pitchFamily="49" charset="0"/>
                <a:cs typeface="Arial" charset="0"/>
              </a:rPr>
              <a:t> </a:t>
            </a:r>
            <a:r>
              <a:rPr lang="en-US" sz="2600" dirty="0">
                <a:latin typeface="Courier New" pitchFamily="49" charset="0"/>
                <a:cs typeface="Arial" charset="0"/>
              </a:rPr>
              <a:t>R11 &gt;&gt;&gt; R4</a:t>
            </a:r>
            <a:r>
              <a:rPr lang="en-US" sz="2600" baseline="-25000" dirty="0">
                <a:latin typeface="Courier New" pitchFamily="49" charset="0"/>
                <a:cs typeface="Arial" charset="0"/>
              </a:rPr>
              <a:t>7:0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1500" dirty="0">
              <a:latin typeface="Courier New" pitchFamily="49" charset="0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ROR</a:t>
            </a:r>
            <a:r>
              <a:rPr lang="en-US" sz="3200" dirty="0">
                <a:latin typeface="+mj-lt"/>
                <a:cs typeface="Arial" charset="0"/>
              </a:rPr>
              <a:t>: </a:t>
            </a:r>
            <a:r>
              <a:rPr lang="en-US" sz="3200" dirty="0">
                <a:solidFill>
                  <a:srgbClr val="FF0000"/>
                </a:solidFill>
                <a:latin typeface="+mj-lt"/>
                <a:cs typeface="Arial" charset="0"/>
              </a:rPr>
              <a:t>ro</a:t>
            </a:r>
            <a:r>
              <a:rPr lang="en-US" sz="3200" dirty="0">
                <a:latin typeface="+mj-lt"/>
                <a:cs typeface="Arial" charset="0"/>
              </a:rPr>
              <a:t>tate </a:t>
            </a:r>
            <a:r>
              <a:rPr lang="en-US" sz="3200" dirty="0">
                <a:solidFill>
                  <a:srgbClr val="FF0000"/>
                </a:solidFill>
                <a:latin typeface="+mj-lt"/>
                <a:cs typeface="Arial" charset="0"/>
              </a:rPr>
              <a:t>r</a:t>
            </a:r>
            <a:r>
              <a:rPr lang="en-US" sz="3200" dirty="0">
                <a:latin typeface="+mj-lt"/>
                <a:cs typeface="Arial" charset="0"/>
              </a:rPr>
              <a:t>ight</a:t>
            </a: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r>
              <a:rPr lang="en-US" sz="2600" b="1" dirty="0">
                <a:latin typeface="+mj-lt"/>
                <a:cs typeface="Arial" charset="0"/>
              </a:rPr>
              <a:t>Example:</a:t>
            </a:r>
            <a:r>
              <a:rPr lang="en-US" sz="2600" dirty="0">
                <a:latin typeface="+mj-lt"/>
                <a:cs typeface="Arial" charset="0"/>
              </a:rPr>
              <a:t>  </a:t>
            </a:r>
            <a:r>
              <a:rPr lang="en-US" sz="2600" dirty="0">
                <a:latin typeface="Courier New" pitchFamily="49" charset="0"/>
                <a:cs typeface="Arial" charset="0"/>
              </a:rPr>
              <a:t>ROR R8, R1, #3  ; R8</a:t>
            </a:r>
            <a:r>
              <a:rPr lang="en-US" sz="500" dirty="0">
                <a:latin typeface="Courier New" pitchFamily="49" charset="0"/>
                <a:cs typeface="Arial" charset="0"/>
              </a:rPr>
              <a:t> </a:t>
            </a:r>
            <a:r>
              <a:rPr lang="en-US" sz="2600" dirty="0">
                <a:latin typeface="Courier New" pitchFamily="49" charset="0"/>
                <a:cs typeface="Arial" charset="0"/>
              </a:rPr>
              <a:t>=</a:t>
            </a:r>
            <a:r>
              <a:rPr lang="en-US" sz="500" dirty="0">
                <a:latin typeface="Courier New" pitchFamily="49" charset="0"/>
                <a:cs typeface="Arial" charset="0"/>
              </a:rPr>
              <a:t> </a:t>
            </a:r>
            <a:r>
              <a:rPr lang="en-US" sz="2600" dirty="0">
                <a:latin typeface="Courier New" pitchFamily="49" charset="0"/>
                <a:cs typeface="Arial" charset="0"/>
              </a:rPr>
              <a:t>R1 ROR 3</a:t>
            </a:r>
            <a:endParaRPr lang="en-US" sz="2600" dirty="0">
              <a:latin typeface="Times New Roman" pitchFamily="18" charset="0"/>
              <a:cs typeface="Arial" charset="0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endParaRPr lang="en-US" sz="22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5855" y="68759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Shift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95634626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0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4960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79925" y="3170238"/>
            <a:ext cx="1841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5855" y="68759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Shift Instructions: Example 1</a:t>
            </a:r>
          </a:p>
        </p:txBody>
      </p:sp>
      <p:pic>
        <p:nvPicPr>
          <p:cNvPr id="225359" name="Picture 7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2" y="1858665"/>
            <a:ext cx="9102166" cy="3661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85855" y="1086295"/>
            <a:ext cx="75633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3200" b="1" dirty="0">
                <a:latin typeface="+mj-lt"/>
                <a:cs typeface="Times New Roman" pitchFamily="18" charset="0"/>
              </a:rPr>
              <a:t>Immediate </a:t>
            </a:r>
            <a:r>
              <a:rPr lang="en-US" sz="3200" dirty="0">
                <a:latin typeface="+mj-lt"/>
                <a:cs typeface="Times New Roman" pitchFamily="18" charset="0"/>
              </a:rPr>
              <a:t>shift amount (</a:t>
            </a:r>
            <a:r>
              <a:rPr lang="en-US" sz="3200" dirty="0">
                <a:solidFill>
                  <a:srgbClr val="FF0000"/>
                </a:solidFill>
                <a:latin typeface="+mj-lt"/>
                <a:cs typeface="Times New Roman" pitchFamily="18" charset="0"/>
              </a:rPr>
              <a:t>5-bit</a:t>
            </a:r>
            <a:r>
              <a:rPr lang="en-US" sz="3200" dirty="0">
                <a:latin typeface="+mj-lt"/>
                <a:cs typeface="Times New Roman" pitchFamily="18" charset="0"/>
              </a:rPr>
              <a:t> immediate)</a:t>
            </a:r>
            <a:endParaRPr lang="en-US" sz="3200" b="1" dirty="0">
              <a:latin typeface="+mj-lt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>
                <a:latin typeface="+mj-lt"/>
                <a:cs typeface="Times New Roman" pitchFamily="18" charset="0"/>
              </a:rPr>
              <a:t>Shift amount:</a:t>
            </a:r>
            <a:r>
              <a:rPr lang="en-US" sz="3200" b="1" dirty="0">
                <a:latin typeface="+mj-lt"/>
                <a:cs typeface="Times New Roman" pitchFamily="18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+mj-lt"/>
                <a:cs typeface="Times New Roman" pitchFamily="18" charset="0"/>
              </a:rPr>
              <a:t>0-31</a:t>
            </a:r>
          </a:p>
        </p:txBody>
      </p:sp>
    </p:spTree>
    <p:extLst>
      <p:ext uri="{BB962C8B-B14F-4D97-AF65-F5344CB8AC3E}">
        <p14:creationId xmlns:p14="http://schemas.microsoft.com/office/powerpoint/2010/main" val="313062741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55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457200" y="1143000"/>
            <a:ext cx="8229600" cy="52578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dirty="0">
                <a:latin typeface="+mj-lt"/>
                <a:cs typeface="Times New Roman" panose="02020603050405020304" pitchFamily="18" charset="0"/>
              </a:rPr>
              <a:t>Developed in the 1980’s by Advanced RISC Machines – now called ARM Holdings</a:t>
            </a:r>
          </a:p>
          <a:p>
            <a:pPr>
              <a:lnSpc>
                <a:spcPct val="90000"/>
              </a:lnSpc>
            </a:pPr>
            <a:r>
              <a:rPr lang="en-US" sz="3000" dirty="0">
                <a:latin typeface="+mj-lt"/>
                <a:cs typeface="Times New Roman" panose="02020603050405020304" pitchFamily="18" charset="0"/>
              </a:rPr>
              <a:t>Nearly 10 billion ARM processors sold/year</a:t>
            </a:r>
          </a:p>
          <a:p>
            <a:pPr>
              <a:lnSpc>
                <a:spcPct val="90000"/>
              </a:lnSpc>
            </a:pPr>
            <a:r>
              <a:rPr lang="en-US" sz="3000" dirty="0">
                <a:latin typeface="+mj-lt"/>
                <a:cs typeface="Times New Roman" panose="02020603050405020304" pitchFamily="18" charset="0"/>
              </a:rPr>
              <a:t>Almost all cell phones and tablets have multiple ARM processors</a:t>
            </a:r>
          </a:p>
          <a:p>
            <a:pPr>
              <a:lnSpc>
                <a:spcPct val="90000"/>
              </a:lnSpc>
            </a:pPr>
            <a:r>
              <a:rPr lang="en-US" sz="3000" dirty="0">
                <a:latin typeface="+mj-lt"/>
                <a:cs typeface="Times New Roman" panose="02020603050405020304" pitchFamily="18" charset="0"/>
              </a:rPr>
              <a:t>Over 75% of humans use products with an ARM processor</a:t>
            </a:r>
          </a:p>
          <a:p>
            <a:pPr>
              <a:lnSpc>
                <a:spcPct val="90000"/>
              </a:lnSpc>
            </a:pPr>
            <a:r>
              <a:rPr lang="en-US" sz="3000" dirty="0">
                <a:latin typeface="+mj-lt"/>
                <a:cs typeface="Times New Roman" panose="02020603050405020304" pitchFamily="18" charset="0"/>
              </a:rPr>
              <a:t>Used in servers, cameras, robots, cars, pinball </a:t>
            </a:r>
            <a:r>
              <a:rPr lang="en-US" sz="3000">
                <a:latin typeface="+mj-lt"/>
                <a:cs typeface="Times New Roman" panose="02020603050405020304" pitchFamily="18" charset="0"/>
              </a:rPr>
              <a:t>machines, </a:t>
            </a:r>
            <a:r>
              <a:rPr lang="en-US" sz="3000" dirty="0">
                <a:latin typeface="+mj-lt"/>
                <a:cs typeface="Times New Roman" panose="02020603050405020304" pitchFamily="18" charset="0"/>
              </a:rPr>
              <a:t>etc.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sz="3200" dirty="0">
              <a:latin typeface="+mj-lt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en-US" sz="3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68759"/>
            <a:ext cx="8686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ARM Architecture</a:t>
            </a:r>
          </a:p>
        </p:txBody>
      </p:sp>
    </p:spTree>
    <p:extLst>
      <p:ext uri="{BB962C8B-B14F-4D97-AF65-F5344CB8AC3E}">
        <p14:creationId xmlns:p14="http://schemas.microsoft.com/office/powerpoint/2010/main" val="34489730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0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4960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79925" y="3170238"/>
            <a:ext cx="1841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5855" y="68759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Shift Instructions: Example 1</a:t>
            </a:r>
          </a:p>
        </p:txBody>
      </p:sp>
      <p:pic>
        <p:nvPicPr>
          <p:cNvPr id="225359" name="Picture 7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2" y="1858665"/>
            <a:ext cx="9102166" cy="3661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85855" y="1086295"/>
            <a:ext cx="75633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3200" b="1" dirty="0">
                <a:latin typeface="+mj-lt"/>
                <a:cs typeface="Times New Roman" pitchFamily="18" charset="0"/>
              </a:rPr>
              <a:t>Immediate </a:t>
            </a:r>
            <a:r>
              <a:rPr lang="en-US" sz="3200" dirty="0">
                <a:latin typeface="+mj-lt"/>
                <a:cs typeface="Times New Roman" pitchFamily="18" charset="0"/>
              </a:rPr>
              <a:t>shift amount (</a:t>
            </a:r>
            <a:r>
              <a:rPr lang="en-US" sz="3200" dirty="0">
                <a:solidFill>
                  <a:srgbClr val="FF0000"/>
                </a:solidFill>
                <a:latin typeface="+mj-lt"/>
                <a:cs typeface="Times New Roman" pitchFamily="18" charset="0"/>
              </a:rPr>
              <a:t>5-bit</a:t>
            </a:r>
            <a:r>
              <a:rPr lang="en-US" sz="3200" dirty="0">
                <a:latin typeface="+mj-lt"/>
                <a:cs typeface="Times New Roman" pitchFamily="18" charset="0"/>
              </a:rPr>
              <a:t> immediate)</a:t>
            </a:r>
            <a:endParaRPr lang="en-US" sz="3200" b="1" dirty="0">
              <a:latin typeface="+mj-lt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>
                <a:latin typeface="+mj-lt"/>
                <a:cs typeface="Times New Roman" pitchFamily="18" charset="0"/>
              </a:rPr>
              <a:t>Shift amount:</a:t>
            </a:r>
            <a:r>
              <a:rPr lang="en-US" sz="3200" b="1" dirty="0">
                <a:latin typeface="+mj-lt"/>
                <a:cs typeface="Times New Roman" pitchFamily="18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+mj-lt"/>
                <a:cs typeface="Times New Roman" pitchFamily="18" charset="0"/>
              </a:rPr>
              <a:t>0-31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4EC976B1-2007-A046-86E8-4AFA363FD120}"/>
              </a:ext>
            </a:extLst>
          </p:cNvPr>
          <p:cNvCxnSpPr>
            <a:cxnSpLocks/>
          </p:cNvCxnSpPr>
          <p:nvPr/>
        </p:nvCxnSpPr>
        <p:spPr>
          <a:xfrm flipV="1">
            <a:off x="7798020" y="2800175"/>
            <a:ext cx="1232988" cy="116649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15220AB9-F088-3248-9F99-99D8AF6524D7}"/>
              </a:ext>
            </a:extLst>
          </p:cNvPr>
          <p:cNvCxnSpPr>
            <a:cxnSpLocks/>
          </p:cNvCxnSpPr>
          <p:nvPr/>
        </p:nvCxnSpPr>
        <p:spPr>
          <a:xfrm flipV="1">
            <a:off x="3419850" y="2701364"/>
            <a:ext cx="1150207" cy="12653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ipse 18">
            <a:extLst>
              <a:ext uri="{FF2B5EF4-FFF2-40B4-BE49-F238E27FC236}">
                <a16:creationId xmlns:a16="http://schemas.microsoft.com/office/drawing/2014/main" id="{87D31F9A-FABB-8B4D-BD02-9306C1C3FF65}"/>
              </a:ext>
            </a:extLst>
          </p:cNvPr>
          <p:cNvSpPr/>
          <p:nvPr/>
        </p:nvSpPr>
        <p:spPr>
          <a:xfrm>
            <a:off x="3227825" y="2411608"/>
            <a:ext cx="1293230" cy="432621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A0C71D-3FE8-0948-87E2-8AFD405EBEDC}"/>
              </a:ext>
            </a:extLst>
          </p:cNvPr>
          <p:cNvSpPr/>
          <p:nvPr/>
        </p:nvSpPr>
        <p:spPr>
          <a:xfrm>
            <a:off x="154332" y="3582217"/>
            <a:ext cx="806505" cy="519113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86799485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0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4960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79925" y="3170238"/>
            <a:ext cx="1841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5855" y="68759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Shift Instructions: Example 1</a:t>
            </a:r>
          </a:p>
        </p:txBody>
      </p:sp>
      <p:pic>
        <p:nvPicPr>
          <p:cNvPr id="225359" name="Picture 7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2" y="1858665"/>
            <a:ext cx="9102166" cy="3661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85855" y="1086295"/>
            <a:ext cx="75633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3200" b="1" dirty="0">
                <a:latin typeface="+mj-lt"/>
                <a:cs typeface="Times New Roman" pitchFamily="18" charset="0"/>
              </a:rPr>
              <a:t>Immediate </a:t>
            </a:r>
            <a:r>
              <a:rPr lang="en-US" sz="3200" dirty="0">
                <a:latin typeface="+mj-lt"/>
                <a:cs typeface="Times New Roman" pitchFamily="18" charset="0"/>
              </a:rPr>
              <a:t>shift amount (</a:t>
            </a:r>
            <a:r>
              <a:rPr lang="en-US" sz="3200" dirty="0">
                <a:solidFill>
                  <a:srgbClr val="FF0000"/>
                </a:solidFill>
                <a:latin typeface="+mj-lt"/>
                <a:cs typeface="Times New Roman" pitchFamily="18" charset="0"/>
              </a:rPr>
              <a:t>5-bit</a:t>
            </a:r>
            <a:r>
              <a:rPr lang="en-US" sz="3200" dirty="0">
                <a:latin typeface="+mj-lt"/>
                <a:cs typeface="Times New Roman" pitchFamily="18" charset="0"/>
              </a:rPr>
              <a:t> immediate)</a:t>
            </a:r>
            <a:endParaRPr lang="en-US" sz="3200" b="1" dirty="0">
              <a:latin typeface="+mj-lt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>
                <a:latin typeface="+mj-lt"/>
                <a:cs typeface="Times New Roman" pitchFamily="18" charset="0"/>
              </a:rPr>
              <a:t>Shift amount:</a:t>
            </a:r>
            <a:r>
              <a:rPr lang="en-US" sz="3200" b="1" dirty="0">
                <a:latin typeface="+mj-lt"/>
                <a:cs typeface="Times New Roman" pitchFamily="18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+mj-lt"/>
                <a:cs typeface="Times New Roman" pitchFamily="18" charset="0"/>
              </a:rPr>
              <a:t>0-31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4EC976B1-2007-A046-86E8-4AFA363FD120}"/>
              </a:ext>
            </a:extLst>
          </p:cNvPr>
          <p:cNvCxnSpPr>
            <a:cxnSpLocks/>
          </p:cNvCxnSpPr>
          <p:nvPr/>
        </p:nvCxnSpPr>
        <p:spPr>
          <a:xfrm flipH="1" flipV="1">
            <a:off x="5957388" y="2723369"/>
            <a:ext cx="2942881" cy="15612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15220AB9-F088-3248-9F99-99D8AF6524D7}"/>
              </a:ext>
            </a:extLst>
          </p:cNvPr>
          <p:cNvCxnSpPr>
            <a:cxnSpLocks/>
          </p:cNvCxnSpPr>
          <p:nvPr/>
        </p:nvCxnSpPr>
        <p:spPr>
          <a:xfrm flipH="1" flipV="1">
            <a:off x="3407261" y="2723368"/>
            <a:ext cx="3046584" cy="17041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ipse 18">
            <a:extLst>
              <a:ext uri="{FF2B5EF4-FFF2-40B4-BE49-F238E27FC236}">
                <a16:creationId xmlns:a16="http://schemas.microsoft.com/office/drawing/2014/main" id="{87D31F9A-FABB-8B4D-BD02-9306C1C3FF65}"/>
              </a:ext>
            </a:extLst>
          </p:cNvPr>
          <p:cNvSpPr/>
          <p:nvPr/>
        </p:nvSpPr>
        <p:spPr>
          <a:xfrm>
            <a:off x="5930363" y="2296418"/>
            <a:ext cx="3132582" cy="639465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A0C71D-3FE8-0948-87E2-8AFD405EBEDC}"/>
              </a:ext>
            </a:extLst>
          </p:cNvPr>
          <p:cNvSpPr/>
          <p:nvPr/>
        </p:nvSpPr>
        <p:spPr>
          <a:xfrm>
            <a:off x="154332" y="3985227"/>
            <a:ext cx="806505" cy="519113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3442199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0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4960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79925" y="3170238"/>
            <a:ext cx="1841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5855" y="68759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Shift Instructions: Example 1</a:t>
            </a:r>
          </a:p>
        </p:txBody>
      </p:sp>
      <p:pic>
        <p:nvPicPr>
          <p:cNvPr id="225359" name="Picture 7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2" y="1858665"/>
            <a:ext cx="9102166" cy="3661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85855" y="1086295"/>
            <a:ext cx="75633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3200" b="1" dirty="0">
                <a:latin typeface="+mj-lt"/>
                <a:cs typeface="Times New Roman" pitchFamily="18" charset="0"/>
              </a:rPr>
              <a:t>Immediate </a:t>
            </a:r>
            <a:r>
              <a:rPr lang="en-US" sz="3200" dirty="0">
                <a:latin typeface="+mj-lt"/>
                <a:cs typeface="Times New Roman" pitchFamily="18" charset="0"/>
              </a:rPr>
              <a:t>shift amount (</a:t>
            </a:r>
            <a:r>
              <a:rPr lang="en-US" sz="3200" dirty="0">
                <a:solidFill>
                  <a:srgbClr val="FF0000"/>
                </a:solidFill>
                <a:latin typeface="+mj-lt"/>
                <a:cs typeface="Times New Roman" pitchFamily="18" charset="0"/>
              </a:rPr>
              <a:t>5-bit</a:t>
            </a:r>
            <a:r>
              <a:rPr lang="en-US" sz="3200" dirty="0">
                <a:latin typeface="+mj-lt"/>
                <a:cs typeface="Times New Roman" pitchFamily="18" charset="0"/>
              </a:rPr>
              <a:t> immediate)</a:t>
            </a:r>
            <a:endParaRPr lang="en-US" sz="3200" b="1" dirty="0">
              <a:latin typeface="+mj-lt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>
                <a:latin typeface="+mj-lt"/>
                <a:cs typeface="Times New Roman" pitchFamily="18" charset="0"/>
              </a:rPr>
              <a:t>Shift amount:</a:t>
            </a:r>
            <a:r>
              <a:rPr lang="en-US" sz="3200" b="1" dirty="0">
                <a:latin typeface="+mj-lt"/>
                <a:cs typeface="Times New Roman" pitchFamily="18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+mj-lt"/>
                <a:cs typeface="Times New Roman" pitchFamily="18" charset="0"/>
              </a:rPr>
              <a:t>0-31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4EC976B1-2007-A046-86E8-4AFA363FD120}"/>
              </a:ext>
            </a:extLst>
          </p:cNvPr>
          <p:cNvCxnSpPr>
            <a:cxnSpLocks/>
          </p:cNvCxnSpPr>
          <p:nvPr/>
        </p:nvCxnSpPr>
        <p:spPr>
          <a:xfrm flipH="1" flipV="1">
            <a:off x="8604526" y="2723370"/>
            <a:ext cx="384049" cy="21266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15220AB9-F088-3248-9F99-99D8AF6524D7}"/>
              </a:ext>
            </a:extLst>
          </p:cNvPr>
          <p:cNvCxnSpPr>
            <a:cxnSpLocks/>
          </p:cNvCxnSpPr>
          <p:nvPr/>
        </p:nvCxnSpPr>
        <p:spPr>
          <a:xfrm flipH="1" flipV="1">
            <a:off x="3407261" y="2723368"/>
            <a:ext cx="435044" cy="19711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ipse 18">
            <a:extLst>
              <a:ext uri="{FF2B5EF4-FFF2-40B4-BE49-F238E27FC236}">
                <a16:creationId xmlns:a16="http://schemas.microsoft.com/office/drawing/2014/main" id="{87D31F9A-FABB-8B4D-BD02-9306C1C3FF65}"/>
              </a:ext>
            </a:extLst>
          </p:cNvPr>
          <p:cNvSpPr/>
          <p:nvPr/>
        </p:nvSpPr>
        <p:spPr>
          <a:xfrm>
            <a:off x="8604525" y="2392065"/>
            <a:ext cx="458419" cy="460860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A0C71D-3FE8-0948-87E2-8AFD405EBEDC}"/>
              </a:ext>
            </a:extLst>
          </p:cNvPr>
          <p:cNvSpPr/>
          <p:nvPr/>
        </p:nvSpPr>
        <p:spPr>
          <a:xfrm>
            <a:off x="155425" y="4446087"/>
            <a:ext cx="806505" cy="519113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44533007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0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4960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79925" y="3170238"/>
            <a:ext cx="1841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5855" y="68759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Shift Instructions: Example 1</a:t>
            </a:r>
          </a:p>
        </p:txBody>
      </p:sp>
      <p:pic>
        <p:nvPicPr>
          <p:cNvPr id="225359" name="Picture 7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2" y="1858665"/>
            <a:ext cx="9102166" cy="3661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85855" y="1086295"/>
            <a:ext cx="75633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3200" b="1" dirty="0">
                <a:latin typeface="+mj-lt"/>
                <a:cs typeface="Times New Roman" pitchFamily="18" charset="0"/>
              </a:rPr>
              <a:t>Immediate </a:t>
            </a:r>
            <a:r>
              <a:rPr lang="en-US" sz="3200" dirty="0">
                <a:latin typeface="+mj-lt"/>
                <a:cs typeface="Times New Roman" pitchFamily="18" charset="0"/>
              </a:rPr>
              <a:t>shift amount (</a:t>
            </a:r>
            <a:r>
              <a:rPr lang="en-US" sz="3200" dirty="0">
                <a:solidFill>
                  <a:srgbClr val="FF0000"/>
                </a:solidFill>
                <a:latin typeface="+mj-lt"/>
                <a:cs typeface="Times New Roman" pitchFamily="18" charset="0"/>
              </a:rPr>
              <a:t>5-bit</a:t>
            </a:r>
            <a:r>
              <a:rPr lang="en-US" sz="3200" dirty="0">
                <a:latin typeface="+mj-lt"/>
                <a:cs typeface="Times New Roman" pitchFamily="18" charset="0"/>
              </a:rPr>
              <a:t> immediate)</a:t>
            </a:r>
            <a:endParaRPr lang="en-US" sz="3200" b="1" dirty="0">
              <a:latin typeface="+mj-lt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>
                <a:latin typeface="+mj-lt"/>
                <a:cs typeface="Times New Roman" pitchFamily="18" charset="0"/>
              </a:rPr>
              <a:t>Shift amount:</a:t>
            </a:r>
            <a:r>
              <a:rPr lang="en-US" sz="3200" b="1" dirty="0">
                <a:latin typeface="+mj-lt"/>
                <a:cs typeface="Times New Roman" pitchFamily="18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+mj-lt"/>
                <a:cs typeface="Times New Roman" pitchFamily="18" charset="0"/>
              </a:rPr>
              <a:t>0-31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4EC976B1-2007-A046-86E8-4AFA363FD120}"/>
              </a:ext>
            </a:extLst>
          </p:cNvPr>
          <p:cNvCxnSpPr>
            <a:cxnSpLocks/>
          </p:cNvCxnSpPr>
          <p:nvPr/>
        </p:nvCxnSpPr>
        <p:spPr>
          <a:xfrm flipH="1" flipV="1">
            <a:off x="5301696" y="2723368"/>
            <a:ext cx="3761248" cy="24722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15220AB9-F088-3248-9F99-99D8AF6524D7}"/>
              </a:ext>
            </a:extLst>
          </p:cNvPr>
          <p:cNvCxnSpPr>
            <a:cxnSpLocks/>
          </p:cNvCxnSpPr>
          <p:nvPr/>
        </p:nvCxnSpPr>
        <p:spPr>
          <a:xfrm flipH="1" flipV="1">
            <a:off x="3407261" y="2723368"/>
            <a:ext cx="3737874" cy="24722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ipse 18">
            <a:extLst>
              <a:ext uri="{FF2B5EF4-FFF2-40B4-BE49-F238E27FC236}">
                <a16:creationId xmlns:a16="http://schemas.microsoft.com/office/drawing/2014/main" id="{87D31F9A-FABB-8B4D-BD02-9306C1C3FF65}"/>
              </a:ext>
            </a:extLst>
          </p:cNvPr>
          <p:cNvSpPr/>
          <p:nvPr/>
        </p:nvSpPr>
        <p:spPr>
          <a:xfrm>
            <a:off x="5214177" y="2296418"/>
            <a:ext cx="3889613" cy="633317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A0C71D-3FE8-0948-87E2-8AFD405EBEDC}"/>
              </a:ext>
            </a:extLst>
          </p:cNvPr>
          <p:cNvSpPr/>
          <p:nvPr/>
        </p:nvSpPr>
        <p:spPr>
          <a:xfrm>
            <a:off x="155425" y="4830137"/>
            <a:ext cx="806505" cy="519113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57F8FDBB-EA78-E147-945E-A22628C5AB63}"/>
              </a:ext>
            </a:extLst>
          </p:cNvPr>
          <p:cNvSpPr/>
          <p:nvPr/>
        </p:nvSpPr>
        <p:spPr>
          <a:xfrm>
            <a:off x="3255047" y="4832440"/>
            <a:ext cx="3889613" cy="537670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5143953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0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4960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79925" y="3170238"/>
            <a:ext cx="1841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5855" y="68759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Shift Instructions: Example 2</a:t>
            </a:r>
          </a:p>
        </p:txBody>
      </p:sp>
      <p:pic>
        <p:nvPicPr>
          <p:cNvPr id="228431" name="Picture 7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22" y="2227220"/>
            <a:ext cx="8756453" cy="2968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85855" y="1086295"/>
            <a:ext cx="865313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3200" b="1" dirty="0">
                <a:latin typeface="+mj-lt"/>
                <a:cs typeface="Times New Roman" pitchFamily="18" charset="0"/>
              </a:rPr>
              <a:t>Register </a:t>
            </a:r>
            <a:r>
              <a:rPr lang="en-US" sz="3200" dirty="0">
                <a:latin typeface="+mj-lt"/>
                <a:cs typeface="Times New Roman" pitchFamily="18" charset="0"/>
              </a:rPr>
              <a:t>shift amount (uses low 8 bits of register)</a:t>
            </a:r>
            <a:endParaRPr lang="en-US" sz="3200" b="1" dirty="0">
              <a:latin typeface="+mj-lt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>
                <a:latin typeface="+mj-lt"/>
                <a:cs typeface="Times New Roman" pitchFamily="18" charset="0"/>
              </a:rPr>
              <a:t>Shift amount:</a:t>
            </a:r>
            <a:r>
              <a:rPr lang="en-US" sz="3200" b="1" dirty="0">
                <a:latin typeface="+mj-lt"/>
                <a:cs typeface="Times New Roman" pitchFamily="18" charset="0"/>
              </a:rPr>
              <a:t> </a:t>
            </a:r>
            <a:r>
              <a:rPr lang="en-US" sz="3200" dirty="0">
                <a:latin typeface="+mj-lt"/>
                <a:cs typeface="Times New Roman" pitchFamily="18" charset="0"/>
              </a:rPr>
              <a:t>0-255</a:t>
            </a:r>
          </a:p>
        </p:txBody>
      </p:sp>
    </p:spTree>
    <p:extLst>
      <p:ext uri="{BB962C8B-B14F-4D97-AF65-F5344CB8AC3E}">
        <p14:creationId xmlns:p14="http://schemas.microsoft.com/office/powerpoint/2010/main" val="678460844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47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2947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2947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85854" y="971080"/>
            <a:ext cx="8103455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MUL</a:t>
            </a:r>
            <a:r>
              <a:rPr lang="en-US" sz="3200" b="1" dirty="0">
                <a:latin typeface="Times New Roman" pitchFamily="18" charset="0"/>
                <a:cs typeface="Arial" charset="0"/>
              </a:rPr>
              <a:t>:</a:t>
            </a:r>
            <a:r>
              <a:rPr lang="en-US" sz="3200" dirty="0">
                <a:latin typeface="Times New Roman" pitchFamily="18" charset="0"/>
                <a:cs typeface="Arial" charset="0"/>
              </a:rPr>
              <a:t> </a:t>
            </a:r>
            <a:r>
              <a:rPr lang="en-US" sz="3200" dirty="0">
                <a:latin typeface="+mj-lt"/>
                <a:cs typeface="Arial" charset="0"/>
              </a:rPr>
              <a:t>32 </a:t>
            </a:r>
            <a:r>
              <a:rPr lang="en-US" sz="3200" dirty="0">
                <a:latin typeface="+mj-lt"/>
                <a:cs typeface="Times New Roman" pitchFamily="18" charset="0"/>
              </a:rPr>
              <a:t>× 32 multiplication, 32-bit result</a:t>
            </a:r>
          </a:p>
          <a:p>
            <a:pPr lvl="1" algn="just"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latin typeface="Courier New" pitchFamily="49" charset="0"/>
                <a:cs typeface="Arial" charset="0"/>
              </a:rPr>
              <a:t>	</a:t>
            </a:r>
            <a:r>
              <a:rPr lang="en-US" sz="2400" dirty="0">
                <a:latin typeface="Courier New" pitchFamily="49" charset="0"/>
                <a:cs typeface="Arial" charset="0"/>
              </a:rPr>
              <a:t>MUL R1, R2, R3</a:t>
            </a:r>
          </a:p>
          <a:p>
            <a:pPr lvl="1" algn="just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latin typeface="Courier New" pitchFamily="49" charset="0"/>
                <a:cs typeface="Arial" charset="0"/>
              </a:rPr>
              <a:t>	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Result: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Courier New" pitchFamily="49" charset="0"/>
                <a:cs typeface="Arial" charset="0"/>
              </a:rPr>
              <a:t>R1 = (R2 x R3)</a:t>
            </a:r>
            <a:r>
              <a:rPr lang="en-US" sz="2400" baseline="-25000" dirty="0">
                <a:latin typeface="Courier New" pitchFamily="49" charset="0"/>
                <a:cs typeface="Arial" charset="0"/>
              </a:rPr>
              <a:t>31:0 </a:t>
            </a:r>
            <a:r>
              <a:rPr lang="en-US" sz="2000" dirty="0">
                <a:latin typeface="Arial"/>
                <a:cs typeface="Arial"/>
              </a:rPr>
              <a:t>(signed doesn’t matter)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UMULL</a:t>
            </a:r>
            <a:r>
              <a:rPr lang="en-US" sz="3200" b="1" dirty="0">
                <a:latin typeface="Times New Roman" pitchFamily="18" charset="0"/>
                <a:cs typeface="Arial" charset="0"/>
              </a:rPr>
              <a:t>:</a:t>
            </a:r>
            <a:r>
              <a:rPr lang="en-US" sz="3200" dirty="0">
                <a:latin typeface="Times New Roman" pitchFamily="18" charset="0"/>
                <a:cs typeface="Arial" charset="0"/>
              </a:rPr>
              <a:t> </a:t>
            </a:r>
            <a:r>
              <a:rPr lang="en-US" sz="3200" dirty="0">
                <a:latin typeface="+mj-lt"/>
                <a:cs typeface="Arial" charset="0"/>
              </a:rPr>
              <a:t>Unsigned multiply long: 32 </a:t>
            </a:r>
            <a:r>
              <a:rPr lang="en-US" sz="3200" dirty="0">
                <a:latin typeface="+mj-lt"/>
                <a:cs typeface="Times New Roman" pitchFamily="18" charset="0"/>
              </a:rPr>
              <a:t>× 32 multiplication, 64-bit result</a:t>
            </a:r>
          </a:p>
          <a:p>
            <a:pPr lvl="1" algn="just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latin typeface="Courier New" pitchFamily="49" charset="0"/>
                <a:cs typeface="Arial" charset="0"/>
              </a:rPr>
              <a:t>	UMULL R1, R2, R3, R4</a:t>
            </a:r>
          </a:p>
          <a:p>
            <a:pPr lvl="1" algn="just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latin typeface="Courier New" pitchFamily="49" charset="0"/>
                <a:cs typeface="Arial" charset="0"/>
              </a:rPr>
              <a:t>	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Result: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Courier New" pitchFamily="49" charset="0"/>
                <a:cs typeface="Arial" charset="0"/>
              </a:rPr>
              <a:t>{R1,R2} = R3 x R4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(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R3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R4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unsigned)</a:t>
            </a:r>
            <a:endParaRPr lang="en-US" sz="1000" dirty="0">
              <a:latin typeface="Courier New" pitchFamily="49" charset="0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SMULL</a:t>
            </a:r>
            <a:r>
              <a:rPr lang="en-US" sz="3200" b="1" dirty="0">
                <a:latin typeface="Times New Roman" pitchFamily="18" charset="0"/>
                <a:cs typeface="Arial" charset="0"/>
              </a:rPr>
              <a:t>:</a:t>
            </a:r>
            <a:r>
              <a:rPr lang="en-US" sz="3200" dirty="0">
                <a:latin typeface="Times New Roman" pitchFamily="18" charset="0"/>
                <a:cs typeface="Arial" charset="0"/>
              </a:rPr>
              <a:t> </a:t>
            </a:r>
            <a:r>
              <a:rPr lang="en-US" sz="3200" dirty="0">
                <a:latin typeface="+mj-lt"/>
                <a:cs typeface="Arial" charset="0"/>
              </a:rPr>
              <a:t>Signed multiply long: 32 </a:t>
            </a:r>
            <a:r>
              <a:rPr lang="en-US" sz="3200" dirty="0">
                <a:latin typeface="+mj-lt"/>
                <a:cs typeface="Times New Roman" pitchFamily="18" charset="0"/>
              </a:rPr>
              <a:t>× 32 multiplication, 64-bit result</a:t>
            </a:r>
          </a:p>
          <a:p>
            <a:pPr lvl="1" algn="just"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latin typeface="Courier New" pitchFamily="49" charset="0"/>
                <a:cs typeface="Arial" charset="0"/>
              </a:rPr>
              <a:t>	</a:t>
            </a:r>
            <a:r>
              <a:rPr lang="en-US" sz="2400" dirty="0">
                <a:latin typeface="Courier New" pitchFamily="49" charset="0"/>
                <a:cs typeface="Arial" charset="0"/>
              </a:rPr>
              <a:t>SMULL R1, R2, R3, R4</a:t>
            </a:r>
          </a:p>
          <a:p>
            <a:pPr lvl="1" algn="just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latin typeface="Courier New" pitchFamily="49" charset="0"/>
                <a:cs typeface="Arial" charset="0"/>
              </a:rPr>
              <a:t>	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Result: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Courier New" pitchFamily="49" charset="0"/>
                <a:cs typeface="Arial" charset="0"/>
              </a:rPr>
              <a:t>{R1,R2} = R3 x R4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(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R3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R4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signed)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5855" y="68759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Multiplication</a:t>
            </a:r>
          </a:p>
        </p:txBody>
      </p:sp>
    </p:spTree>
    <p:extLst>
      <p:ext uri="{BB962C8B-B14F-4D97-AF65-F5344CB8AC3E}">
        <p14:creationId xmlns:p14="http://schemas.microsoft.com/office/powerpoint/2010/main" val="3854586771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28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5855" y="1143000"/>
            <a:ext cx="8224745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+mj-lt"/>
                <a:cs typeface="Arial" charset="0"/>
              </a:rPr>
              <a:t>Data-processing Instructions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Conditional Execution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+mj-lt"/>
                <a:cs typeface="Arial" charset="0"/>
              </a:rPr>
              <a:t>Branches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+mj-lt"/>
                <a:cs typeface="Arial" charset="0"/>
              </a:rPr>
              <a:t>High-level Constructs: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+mj-lt"/>
                <a:cs typeface="Arial" charset="0"/>
              </a:rPr>
              <a:t>if/else statements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+mj-lt"/>
                <a:cs typeface="Arial" charset="0"/>
              </a:rPr>
              <a:t>for loops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+mj-lt"/>
                <a:cs typeface="Arial" charset="0"/>
              </a:rPr>
              <a:t>while loops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+mj-lt"/>
                <a:cs typeface="Arial" charset="0"/>
              </a:rPr>
              <a:t>arrays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+mj-lt"/>
                <a:cs typeface="Arial" charset="0"/>
              </a:rPr>
              <a:t>function calls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5855" y="68759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Programming 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421099578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47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2947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2947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62665" y="1143000"/>
            <a:ext cx="8305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latin typeface="+mj-lt"/>
                <a:cs typeface="Times New Roman" pitchFamily="18" charset="0"/>
              </a:rPr>
              <a:t>Don’t always want to execute code sequentially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Times New Roman" pitchFamily="18" charset="0"/>
              </a:rPr>
              <a:t>For example: 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latin typeface="+mj-lt"/>
                <a:cs typeface="Times New Roman" pitchFamily="18" charset="0"/>
              </a:rPr>
              <a:t>if/else statements, while loops, etc.: only want to execute code </a:t>
            </a:r>
            <a:r>
              <a:rPr lang="en-US" sz="3200" i="1" dirty="0">
                <a:latin typeface="+mj-lt"/>
                <a:cs typeface="Times New Roman" pitchFamily="18" charset="0"/>
              </a:rPr>
              <a:t>if</a:t>
            </a:r>
            <a:r>
              <a:rPr lang="en-US" sz="3200" dirty="0">
                <a:latin typeface="+mj-lt"/>
                <a:cs typeface="Times New Roman" pitchFamily="18" charset="0"/>
              </a:rPr>
              <a:t> a condition is true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latin typeface="+mj-lt"/>
                <a:cs typeface="Times New Roman" pitchFamily="18" charset="0"/>
              </a:rPr>
              <a:t>branching: jump to another portion of code </a:t>
            </a:r>
            <a:r>
              <a:rPr lang="en-US" sz="3200" i="1" dirty="0">
                <a:latin typeface="+mj-lt"/>
                <a:cs typeface="Times New Roman" pitchFamily="18" charset="0"/>
              </a:rPr>
              <a:t>if</a:t>
            </a:r>
            <a:r>
              <a:rPr lang="en-US" sz="3200" dirty="0">
                <a:latin typeface="+mj-lt"/>
                <a:cs typeface="Times New Roman" pitchFamily="18" charset="0"/>
              </a:rPr>
              <a:t> a condition is true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5855" y="68759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Conditional Execution</a:t>
            </a:r>
          </a:p>
        </p:txBody>
      </p:sp>
    </p:spTree>
    <p:extLst>
      <p:ext uri="{BB962C8B-B14F-4D97-AF65-F5344CB8AC3E}">
        <p14:creationId xmlns:p14="http://schemas.microsoft.com/office/powerpoint/2010/main" val="2979653430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47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2947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2947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62664" y="1143000"/>
            <a:ext cx="8681335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latin typeface="+mj-lt"/>
                <a:cs typeface="Times New Roman" pitchFamily="18" charset="0"/>
              </a:rPr>
              <a:t>Don’t always want to execute code sequentially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Times New Roman" pitchFamily="18" charset="0"/>
              </a:rPr>
              <a:t>For example: 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latin typeface="+mj-lt"/>
                <a:cs typeface="Times New Roman" pitchFamily="18" charset="0"/>
              </a:rPr>
              <a:t>if/else statements, while loops, etc.: only want to execute code </a:t>
            </a:r>
            <a:r>
              <a:rPr lang="en-US" sz="3200" i="1" dirty="0">
                <a:latin typeface="+mj-lt"/>
                <a:cs typeface="Times New Roman" pitchFamily="18" charset="0"/>
              </a:rPr>
              <a:t>if</a:t>
            </a:r>
            <a:r>
              <a:rPr lang="en-US" sz="3200" dirty="0">
                <a:latin typeface="+mj-lt"/>
                <a:cs typeface="Times New Roman" pitchFamily="18" charset="0"/>
              </a:rPr>
              <a:t> a condition is true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latin typeface="+mj-lt"/>
                <a:cs typeface="Times New Roman" pitchFamily="18" charset="0"/>
              </a:rPr>
              <a:t>branching: jump to another portion of code </a:t>
            </a:r>
            <a:r>
              <a:rPr lang="en-US" sz="3200" i="1" dirty="0">
                <a:latin typeface="+mj-lt"/>
                <a:cs typeface="Times New Roman" pitchFamily="18" charset="0"/>
              </a:rPr>
              <a:t>if</a:t>
            </a:r>
            <a:r>
              <a:rPr lang="en-US" sz="3200" dirty="0">
                <a:latin typeface="+mj-lt"/>
                <a:cs typeface="Times New Roman" pitchFamily="18" charset="0"/>
              </a:rPr>
              <a:t> a condition is true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cs typeface="Times New Roman" pitchFamily="18" charset="0"/>
              </a:rPr>
              <a:t>ARM includes </a:t>
            </a:r>
            <a:r>
              <a:rPr lang="en-US" sz="3200" b="1" dirty="0">
                <a:cs typeface="Times New Roman" pitchFamily="18" charset="0"/>
              </a:rPr>
              <a:t>condition flags</a:t>
            </a:r>
            <a:r>
              <a:rPr lang="en-US" sz="3200" dirty="0">
                <a:cs typeface="Times New Roman" pitchFamily="18" charset="0"/>
              </a:rPr>
              <a:t> that can be: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cs typeface="Times New Roman" pitchFamily="18" charset="0"/>
              </a:rPr>
              <a:t>set by an instruction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cs typeface="Times New Roman" pitchFamily="18" charset="0"/>
              </a:rPr>
              <a:t>used to conditionally execute an instruction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endParaRPr lang="en-US" sz="3200" dirty="0">
              <a:latin typeface="+mj-lt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5855" y="68759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Conditional Execution</a:t>
            </a:r>
          </a:p>
        </p:txBody>
      </p:sp>
    </p:spTree>
    <p:extLst>
      <p:ext uri="{BB962C8B-B14F-4D97-AF65-F5344CB8AC3E}">
        <p14:creationId xmlns:p14="http://schemas.microsoft.com/office/powerpoint/2010/main" val="2823581120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47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2947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62665" y="4773175"/>
            <a:ext cx="8610599" cy="1228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Times New Roman" pitchFamily="18" charset="0"/>
              </a:rPr>
              <a:t>Set by ALU (recall from Chapter 5)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Times New Roman" pitchFamily="18" charset="0"/>
              </a:rPr>
              <a:t>Held in </a:t>
            </a:r>
            <a:r>
              <a:rPr lang="en-US" sz="3200" i="1" dirty="0">
                <a:latin typeface="+mj-lt"/>
                <a:cs typeface="Times New Roman" pitchFamily="18" charset="0"/>
              </a:rPr>
              <a:t>Current Program Status Register</a:t>
            </a:r>
            <a:r>
              <a:rPr lang="en-US" sz="3200" dirty="0">
                <a:latin typeface="+mj-lt"/>
                <a:cs typeface="Times New Roman" pitchFamily="18" charset="0"/>
              </a:rPr>
              <a:t> (</a:t>
            </a:r>
            <a:r>
              <a:rPr lang="en-US" sz="3200" i="1" dirty="0">
                <a:latin typeface="+mj-lt"/>
                <a:cs typeface="Times New Roman" pitchFamily="18" charset="0"/>
              </a:rPr>
              <a:t>CPSR</a:t>
            </a:r>
            <a:r>
              <a:rPr lang="en-US" sz="3200" dirty="0">
                <a:latin typeface="+mj-lt"/>
                <a:cs typeface="Times New Roman" pitchFamily="18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5855" y="68759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ARM Condition Flags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112980"/>
              </p:ext>
            </p:extLst>
          </p:nvPr>
        </p:nvGraphicFramePr>
        <p:xfrm>
          <a:off x="270639" y="1124698"/>
          <a:ext cx="8717936" cy="3533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2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75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2584">
                <a:tc>
                  <a:txBody>
                    <a:bodyPr/>
                    <a:lstStyle/>
                    <a:p>
                      <a:r>
                        <a:rPr lang="en-US" sz="3200" dirty="0"/>
                        <a:t>Flag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3198">
                <a:tc>
                  <a:txBody>
                    <a:bodyPr/>
                    <a:lstStyle/>
                    <a:p>
                      <a:r>
                        <a:rPr lang="en-US" sz="2800" i="1" dirty="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N</a:t>
                      </a:r>
                      <a:r>
                        <a:rPr lang="en-US" sz="2800" dirty="0"/>
                        <a:t>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Instruction result is 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2584">
                <a:tc>
                  <a:txBody>
                    <a:bodyPr/>
                    <a:lstStyle/>
                    <a:p>
                      <a:r>
                        <a:rPr lang="en-US" sz="2800" i="1" dirty="0"/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Z</a:t>
                      </a:r>
                      <a:r>
                        <a:rPr lang="en-US" sz="2800" dirty="0"/>
                        <a:t>ero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I</a:t>
                      </a:r>
                      <a:r>
                        <a:rPr lang="en-US" sz="2800" baseline="0" dirty="0"/>
                        <a:t>nstruction results in zero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1698">
                <a:tc>
                  <a:txBody>
                    <a:bodyPr/>
                    <a:lstStyle/>
                    <a:p>
                      <a:r>
                        <a:rPr lang="en-US" sz="2800" i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C</a:t>
                      </a:r>
                      <a:r>
                        <a:rPr lang="en-US" sz="2800" dirty="0"/>
                        <a:t>arry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Instruction causes an unsigned carry out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3198">
                <a:tc>
                  <a:txBody>
                    <a:bodyPr/>
                    <a:lstStyle/>
                    <a:p>
                      <a:r>
                        <a:rPr lang="en-US" sz="2800" i="1" dirty="0"/>
                        <a:t>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o</a:t>
                      </a:r>
                      <a:r>
                        <a:rPr lang="en-US" sz="2800" b="1" dirty="0" err="1"/>
                        <a:t>V</a:t>
                      </a:r>
                      <a:r>
                        <a:rPr lang="en-US" sz="2800" dirty="0" err="1"/>
                        <a:t>erflow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Instruction causes an</a:t>
                      </a:r>
                      <a:r>
                        <a:rPr lang="en-US" sz="2800" baseline="0" dirty="0"/>
                        <a:t> overflow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818853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55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457200" y="1143000"/>
            <a:ext cx="8229600" cy="52578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dirty="0">
                <a:latin typeface="+mj-lt"/>
                <a:cs typeface="Times New Roman" panose="02020603050405020304" pitchFamily="18" charset="0"/>
              </a:rPr>
              <a:t>Developed in the 1980’s by Advanced RISC Machines – now called ARM Holdings</a:t>
            </a:r>
          </a:p>
          <a:p>
            <a:pPr>
              <a:lnSpc>
                <a:spcPct val="90000"/>
              </a:lnSpc>
            </a:pPr>
            <a:r>
              <a:rPr lang="en-US" sz="3000" dirty="0">
                <a:latin typeface="+mj-lt"/>
                <a:cs typeface="Times New Roman" panose="02020603050405020304" pitchFamily="18" charset="0"/>
              </a:rPr>
              <a:t>Nearly 10 billion ARM processors sold/year</a:t>
            </a:r>
          </a:p>
          <a:p>
            <a:pPr>
              <a:lnSpc>
                <a:spcPct val="90000"/>
              </a:lnSpc>
            </a:pPr>
            <a:r>
              <a:rPr lang="en-US" sz="3000" dirty="0">
                <a:latin typeface="+mj-lt"/>
                <a:cs typeface="Times New Roman" panose="02020603050405020304" pitchFamily="18" charset="0"/>
              </a:rPr>
              <a:t>Almost all cell phones and tablets have multiple ARM processors</a:t>
            </a:r>
          </a:p>
          <a:p>
            <a:pPr>
              <a:lnSpc>
                <a:spcPct val="90000"/>
              </a:lnSpc>
            </a:pPr>
            <a:r>
              <a:rPr lang="en-US" sz="3000" dirty="0">
                <a:latin typeface="+mj-lt"/>
                <a:cs typeface="Times New Roman" panose="02020603050405020304" pitchFamily="18" charset="0"/>
              </a:rPr>
              <a:t>Over 75% of humans use products with an ARM processor</a:t>
            </a:r>
          </a:p>
          <a:p>
            <a:pPr>
              <a:lnSpc>
                <a:spcPct val="90000"/>
              </a:lnSpc>
            </a:pPr>
            <a:r>
              <a:rPr lang="en-US" sz="3000" dirty="0">
                <a:latin typeface="+mj-lt"/>
                <a:cs typeface="Times New Roman" panose="02020603050405020304" pitchFamily="18" charset="0"/>
              </a:rPr>
              <a:t>Used in servers, cameras, robots, cars, pinball machines,, etc.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sz="3200" dirty="0">
              <a:latin typeface="+mj-lt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en-US" sz="3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68759"/>
            <a:ext cx="8686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ARM Architecture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5334000"/>
            <a:ext cx="8686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0070C0"/>
                </a:solidFill>
                <a:cs typeface="Times New Roman" panose="02020603050405020304" pitchFamily="18" charset="0"/>
              </a:rPr>
              <a:t>Once you’ve learned one architecture, it’s easier to learn others</a:t>
            </a:r>
          </a:p>
        </p:txBody>
      </p:sp>
    </p:spTree>
    <p:extLst>
      <p:ext uri="{BB962C8B-B14F-4D97-AF65-F5344CB8AC3E}">
        <p14:creationId xmlns:p14="http://schemas.microsoft.com/office/powerpoint/2010/main" val="18415706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47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2947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5855" y="68759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Review: ARM ALU</a:t>
            </a:r>
          </a:p>
        </p:txBody>
      </p:sp>
      <p:pic>
        <p:nvPicPr>
          <p:cNvPr id="189575" name="Picture 13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688" y="1009485"/>
            <a:ext cx="6764632" cy="481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0028667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47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2947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2947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47450" y="971080"/>
            <a:ext cx="826315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Times New Roman" pitchFamily="18" charset="0"/>
              </a:rPr>
              <a:t>Method 1: </a:t>
            </a:r>
            <a:r>
              <a:rPr lang="en-US" sz="3200" dirty="0">
                <a:latin typeface="+mj-lt"/>
                <a:cs typeface="Times New Roman" pitchFamily="18" charset="0"/>
              </a:rPr>
              <a:t>Compare instruction: 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</a:p>
          <a:p>
            <a:pPr marL="0" lvl="1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cs typeface="Times New Roman" pitchFamily="18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cs typeface="Times New Roman" pitchFamily="18" charset="0"/>
              </a:rPr>
              <a:t>Example:</a:t>
            </a:r>
            <a:r>
              <a:rPr lang="en-US" sz="3200" dirty="0">
                <a:cs typeface="Times New Roman" pitchFamily="18" charset="0"/>
              </a:rPr>
              <a:t> 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CMP R5, R6</a:t>
            </a:r>
          </a:p>
          <a:p>
            <a:pPr marL="1371600" lvl="2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cs typeface="Times New Roman" pitchFamily="18" charset="0"/>
              </a:rPr>
              <a:t>Performs: R5-R6</a:t>
            </a:r>
          </a:p>
          <a:p>
            <a:pPr marL="1371600" lvl="2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FF0000"/>
                </a:solidFill>
                <a:cs typeface="Times New Roman" pitchFamily="18" charset="0"/>
              </a:rPr>
              <a:t>Does not save result</a:t>
            </a:r>
          </a:p>
          <a:p>
            <a:pPr marL="1371600" lvl="2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FF0000"/>
                </a:solidFill>
                <a:cs typeface="Times New Roman" pitchFamily="18" charset="0"/>
              </a:rPr>
              <a:t>Sets flags</a:t>
            </a:r>
            <a:r>
              <a:rPr lang="en-US" sz="3200" dirty="0">
                <a:cs typeface="Times New Roman" pitchFamily="18" charset="0"/>
              </a:rPr>
              <a:t>. If result:</a:t>
            </a:r>
          </a:p>
          <a:p>
            <a:pPr marL="1828800" lvl="3" indent="-4572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cs typeface="Times New Roman" pitchFamily="18" charset="0"/>
              </a:rPr>
              <a:t>Is 0, 					</a:t>
            </a:r>
            <a:r>
              <a:rPr lang="en-US" sz="3200" i="1" dirty="0">
                <a:cs typeface="Times New Roman" pitchFamily="18" charset="0"/>
              </a:rPr>
              <a:t>Z</a:t>
            </a:r>
            <a:r>
              <a:rPr lang="en-US" sz="3200" dirty="0">
                <a:cs typeface="Times New Roman" pitchFamily="18" charset="0"/>
              </a:rPr>
              <a:t>=1</a:t>
            </a:r>
          </a:p>
          <a:p>
            <a:pPr marL="1828800" lvl="3" indent="-4572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cs typeface="Times New Roman" pitchFamily="18" charset="0"/>
              </a:rPr>
              <a:t>Is negative, 			</a:t>
            </a:r>
            <a:r>
              <a:rPr lang="en-US" sz="3200" i="1" dirty="0">
                <a:cs typeface="Times New Roman" pitchFamily="18" charset="0"/>
              </a:rPr>
              <a:t>N</a:t>
            </a:r>
            <a:r>
              <a:rPr lang="en-US" sz="3200" dirty="0">
                <a:cs typeface="Times New Roman" pitchFamily="18" charset="0"/>
              </a:rPr>
              <a:t>=1</a:t>
            </a:r>
          </a:p>
          <a:p>
            <a:pPr marL="1828800" lvl="3" indent="-4572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cs typeface="Times New Roman" pitchFamily="18" charset="0"/>
              </a:rPr>
              <a:t>Causes a carry out, 		</a:t>
            </a:r>
            <a:r>
              <a:rPr lang="en-US" sz="3200" i="1" dirty="0">
                <a:cs typeface="Times New Roman" pitchFamily="18" charset="0"/>
              </a:rPr>
              <a:t>C</a:t>
            </a:r>
            <a:r>
              <a:rPr lang="en-US" sz="3200" dirty="0">
                <a:cs typeface="Times New Roman" pitchFamily="18" charset="0"/>
              </a:rPr>
              <a:t>=1</a:t>
            </a:r>
          </a:p>
          <a:p>
            <a:pPr marL="1828800" lvl="3" indent="-4572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cs typeface="Times New Roman" pitchFamily="18" charset="0"/>
              </a:rPr>
              <a:t>Causes a signed overflow, 	</a:t>
            </a:r>
            <a:r>
              <a:rPr lang="en-US" sz="3200" i="1" dirty="0">
                <a:cs typeface="Times New Roman" pitchFamily="18" charset="0"/>
              </a:rPr>
              <a:t>V</a:t>
            </a:r>
            <a:r>
              <a:rPr lang="en-US" sz="3200" dirty="0">
                <a:cs typeface="Times New Roman" pitchFamily="18" charset="0"/>
              </a:rPr>
              <a:t>=1</a:t>
            </a:r>
          </a:p>
          <a:p>
            <a:pPr marL="1371600" lvl="2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latin typeface="+mj-lt"/>
              <a:cs typeface="Times New Roman" pitchFamily="18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latin typeface="+mj-lt"/>
              <a:cs typeface="Times New Roman" pitchFamily="18" charset="0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latin typeface="+mj-lt"/>
              <a:cs typeface="Times New Roman" pitchFamily="18" charset="0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latin typeface="+mj-lt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5855" y="68759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Setting the Condition Flags: </a:t>
            </a:r>
            <a:r>
              <a:rPr lang="en-US" sz="4400" i="1" dirty="0">
                <a:solidFill>
                  <a:schemeClr val="bg1"/>
                </a:solidFill>
                <a:latin typeface="+mj-lt"/>
              </a:rPr>
              <a:t>NZCV</a:t>
            </a:r>
          </a:p>
        </p:txBody>
      </p:sp>
    </p:spTree>
    <p:extLst>
      <p:ext uri="{BB962C8B-B14F-4D97-AF65-F5344CB8AC3E}">
        <p14:creationId xmlns:p14="http://schemas.microsoft.com/office/powerpoint/2010/main" val="11503859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47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2947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2947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32235" y="971080"/>
            <a:ext cx="8756339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Times New Roman" pitchFamily="18" charset="0"/>
              </a:rPr>
              <a:t>Method 1: </a:t>
            </a:r>
            <a:r>
              <a:rPr lang="en-US" sz="3200" dirty="0">
                <a:latin typeface="+mj-lt"/>
                <a:cs typeface="Times New Roman" pitchFamily="18" charset="0"/>
              </a:rPr>
              <a:t>Compare instruction: 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</a:p>
          <a:p>
            <a:pPr marL="0" lvl="1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cs typeface="Times New Roman" pitchFamily="18" charset="0"/>
              </a:rPr>
              <a:t>	</a:t>
            </a:r>
            <a:r>
              <a:rPr lang="en-US" sz="2800" b="1" dirty="0">
                <a:solidFill>
                  <a:srgbClr val="0070C0"/>
                </a:solidFill>
                <a:cs typeface="Times New Roman" pitchFamily="18" charset="0"/>
              </a:rPr>
              <a:t>Example:</a:t>
            </a:r>
            <a:r>
              <a:rPr lang="en-US" sz="2800" dirty="0">
                <a:cs typeface="Times New Roman" pitchFamily="18" charset="0"/>
              </a:rPr>
              <a:t>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CMP R5, R6</a:t>
            </a:r>
          </a:p>
          <a:p>
            <a:pPr marL="1371600" lvl="2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cs typeface="Times New Roman" pitchFamily="18" charset="0"/>
              </a:rPr>
              <a:t>Performs: R5-R6</a:t>
            </a:r>
          </a:p>
          <a:p>
            <a:pPr marL="1371600" lvl="2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cs typeface="Times New Roman" pitchFamily="18" charset="0"/>
              </a:rPr>
              <a:t>Sets flags: If result is 0 (Z=1), negative (N=1), etc.</a:t>
            </a:r>
          </a:p>
          <a:p>
            <a:pPr marL="1371600" lvl="2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cs typeface="Times New Roman" pitchFamily="18" charset="0"/>
              </a:rPr>
              <a:t>Does not save result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Times New Roman" pitchFamily="18" charset="0"/>
              </a:rPr>
              <a:t>Method 2: </a:t>
            </a:r>
            <a:r>
              <a:rPr lang="en-US" sz="3200" dirty="0">
                <a:latin typeface="+mj-lt"/>
                <a:cs typeface="Times New Roman" pitchFamily="18" charset="0"/>
              </a:rPr>
              <a:t>Append instruction mnemonic with 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endParaRPr lang="en-US" sz="3200" b="1" dirty="0">
              <a:latin typeface="+mj-lt"/>
              <a:cs typeface="Times New Roman" pitchFamily="18" charset="0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latin typeface="+mj-lt"/>
                <a:cs typeface="Times New Roman" pitchFamily="18" charset="0"/>
              </a:rPr>
              <a:t>	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Example:</a:t>
            </a:r>
            <a:r>
              <a:rPr lang="en-US" sz="2800" dirty="0">
                <a:latin typeface="+mj-lt"/>
                <a:cs typeface="Times New Roman" pitchFamily="18" charset="0"/>
              </a:rPr>
              <a:t>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R1, R2, R3</a:t>
            </a:r>
          </a:p>
          <a:p>
            <a:pPr marL="1371600" lvl="2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cs typeface="Times New Roman" pitchFamily="18" charset="0"/>
              </a:rPr>
              <a:t>Performs: R2 + R3</a:t>
            </a:r>
          </a:p>
          <a:p>
            <a:pPr marL="1371600" lvl="2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F0000"/>
                </a:solidFill>
                <a:cs typeface="Times New Roman" pitchFamily="18" charset="0"/>
              </a:rPr>
              <a:t>S</a:t>
            </a:r>
            <a:r>
              <a:rPr lang="en-US" sz="2800" dirty="0">
                <a:cs typeface="Times New Roman" pitchFamily="18" charset="0"/>
              </a:rPr>
              <a:t>ets flags: If result is 0 (Z=1), negative (N=1), etc.</a:t>
            </a:r>
          </a:p>
          <a:p>
            <a:pPr marL="1371600" lvl="2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F0000"/>
                </a:solidFill>
                <a:cs typeface="Times New Roman" pitchFamily="18" charset="0"/>
              </a:rPr>
              <a:t>S</a:t>
            </a:r>
            <a:r>
              <a:rPr lang="en-US" sz="2800" dirty="0">
                <a:cs typeface="Times New Roman" pitchFamily="18" charset="0"/>
              </a:rPr>
              <a:t>aves result in R1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latin typeface="+mj-lt"/>
              <a:cs typeface="Times New Roman" pitchFamily="18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latin typeface="+mj-lt"/>
              <a:cs typeface="Times New Roman" pitchFamily="18" charset="0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latin typeface="+mj-lt"/>
              <a:cs typeface="Times New Roman" pitchFamily="18" charset="0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latin typeface="+mj-lt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5855" y="68759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Setting the Condition Flags: </a:t>
            </a:r>
            <a:r>
              <a:rPr lang="en-US" sz="4400" i="1" dirty="0">
                <a:solidFill>
                  <a:schemeClr val="bg1"/>
                </a:solidFill>
                <a:latin typeface="+mj-lt"/>
              </a:rPr>
              <a:t>NZCV</a:t>
            </a:r>
          </a:p>
        </p:txBody>
      </p:sp>
    </p:spTree>
    <p:extLst>
      <p:ext uri="{BB962C8B-B14F-4D97-AF65-F5344CB8AC3E}">
        <p14:creationId xmlns:p14="http://schemas.microsoft.com/office/powerpoint/2010/main" val="556466468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47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2947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2947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24260" y="932675"/>
            <a:ext cx="76962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Times New Roman" pitchFamily="18" charset="0"/>
              </a:rPr>
              <a:t>Instruction may be </a:t>
            </a:r>
            <a:r>
              <a:rPr lang="en-US" sz="3200" b="1" i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conditionally executed</a:t>
            </a:r>
            <a:r>
              <a:rPr lang="en-US" sz="32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3200" dirty="0">
                <a:latin typeface="+mj-lt"/>
                <a:cs typeface="Times New Roman" pitchFamily="18" charset="0"/>
              </a:rPr>
              <a:t>based on the condition flags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Times New Roman" pitchFamily="18" charset="0"/>
              </a:rPr>
              <a:t>Condition of execution is encoded as a </a:t>
            </a:r>
            <a:r>
              <a:rPr lang="en-US" sz="3200" b="1" i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condition mnemonic</a:t>
            </a:r>
            <a:r>
              <a:rPr lang="en-US" sz="32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3200" dirty="0">
                <a:latin typeface="+mj-lt"/>
                <a:cs typeface="Times New Roman" pitchFamily="18" charset="0"/>
              </a:rPr>
              <a:t>appended to the instruction mnemonic</a:t>
            </a:r>
          </a:p>
          <a:p>
            <a:pPr marL="0" lvl="1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cs typeface="Times New Roman" pitchFamily="18" charset="0"/>
              </a:rPr>
              <a:t>	Example:</a:t>
            </a:r>
            <a:r>
              <a:rPr lang="en-US" sz="2800" dirty="0">
                <a:cs typeface="Times New Roman" pitchFamily="18" charset="0"/>
              </a:rPr>
              <a:t> 	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CMP   R1, R2</a:t>
            </a:r>
          </a:p>
          <a:p>
            <a:pPr marL="0" lvl="1">
              <a:lnSpc>
                <a:spcPct val="90000"/>
              </a:lnSpc>
              <a:spcBef>
                <a:spcPct val="20000"/>
              </a:spcBef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			SUB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NE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R3, R5, R8</a:t>
            </a:r>
          </a:p>
          <a:p>
            <a:pPr marL="1371600" lvl="4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NE</a:t>
            </a:r>
            <a:r>
              <a:rPr lang="en-US" sz="2800" b="1" dirty="0">
                <a:cs typeface="Times New Roman" pitchFamily="18" charset="0"/>
              </a:rPr>
              <a:t>:</a:t>
            </a:r>
            <a:r>
              <a:rPr lang="en-US" sz="2800" dirty="0">
                <a:cs typeface="Times New Roman" pitchFamily="18" charset="0"/>
              </a:rPr>
              <a:t> </a:t>
            </a:r>
            <a:r>
              <a:rPr lang="en-US" sz="2800">
                <a:cs typeface="Times New Roman" pitchFamily="18" charset="0"/>
              </a:rPr>
              <a:t>not equal condition </a:t>
            </a:r>
            <a:r>
              <a:rPr lang="en-US" sz="2800" dirty="0">
                <a:cs typeface="Times New Roman" pitchFamily="18" charset="0"/>
              </a:rPr>
              <a:t>mnemonic</a:t>
            </a:r>
          </a:p>
          <a:p>
            <a:pPr marL="1371600" lvl="4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SUB</a:t>
            </a:r>
            <a:r>
              <a:rPr lang="en-US" sz="2800" dirty="0">
                <a:cs typeface="Times New Roman" pitchFamily="18" charset="0"/>
              </a:rPr>
              <a:t> will only execute if R1 ≠ R2 </a:t>
            </a:r>
          </a:p>
          <a:p>
            <a:pPr marL="914400" lvl="4">
              <a:lnSpc>
                <a:spcPct val="90000"/>
              </a:lnSpc>
              <a:spcBef>
                <a:spcPct val="20000"/>
              </a:spcBef>
            </a:pPr>
            <a:r>
              <a:rPr lang="en-US" sz="2800" dirty="0">
                <a:cs typeface="Times New Roman" pitchFamily="18" charset="0"/>
              </a:rPr>
              <a:t>      (i.e., Z = 0)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 b="1" dirty="0">
              <a:latin typeface="+mj-lt"/>
              <a:cs typeface="Times New Roman" pitchFamily="18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3200" dirty="0">
              <a:latin typeface="+mj-lt"/>
              <a:cs typeface="Times New Roman" pitchFamily="18" charset="0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endParaRPr lang="en-US" sz="3200" dirty="0">
              <a:latin typeface="+mj-lt"/>
              <a:cs typeface="Times New Roman" pitchFamily="18" charset="0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endParaRPr lang="en-US" sz="3200" dirty="0">
              <a:latin typeface="+mj-lt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5855" y="68759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Condition Mnemonics</a:t>
            </a:r>
            <a:endParaRPr lang="en-US" sz="4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7810980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47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2947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855" y="68759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Condition Mnemonics</a:t>
            </a:r>
            <a:endParaRPr lang="en-US" sz="4400" i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2055" y="1047890"/>
            <a:ext cx="5091572" cy="48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42527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47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855" y="68759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Condition Mnemonics</a:t>
            </a:r>
            <a:endParaRPr lang="en-US" sz="4400" i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584283E-9818-784F-9DE0-77C24B864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777585"/>
            <a:ext cx="3965672" cy="261154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D036A93-76DE-3043-A6E9-38E9D4E09308}"/>
              </a:ext>
            </a:extLst>
          </p:cNvPr>
          <p:cNvSpPr/>
          <p:nvPr/>
        </p:nvSpPr>
        <p:spPr>
          <a:xfrm>
            <a:off x="385855" y="4867870"/>
            <a:ext cx="83795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>
                <a:latin typeface="AdvOTbc475f09"/>
              </a:rPr>
              <a:t>HS (CS): unsigned numbers. </a:t>
            </a:r>
            <a:r>
              <a:rPr lang="es-CL" dirty="0">
                <a:latin typeface="AdvOT638a931c.I"/>
              </a:rPr>
              <a:t>A </a:t>
            </a:r>
            <a:r>
              <a:rPr lang="es-CL" dirty="0">
                <a:latin typeface="AdvOT8608a8d1+20"/>
              </a:rPr>
              <a:t>– </a:t>
            </a:r>
            <a:r>
              <a:rPr lang="es-CL" dirty="0">
                <a:latin typeface="AdvOT638a931c.I"/>
              </a:rPr>
              <a:t>B </a:t>
            </a:r>
            <a:r>
              <a:rPr lang="es-CL" dirty="0">
                <a:latin typeface="AdvOTbc475f09"/>
              </a:rPr>
              <a:t>will produce a carry out (</a:t>
            </a:r>
            <a:r>
              <a:rPr lang="es-CL" dirty="0">
                <a:latin typeface="AdvOT638a931c.I"/>
              </a:rPr>
              <a:t>C</a:t>
            </a:r>
            <a:r>
              <a:rPr lang="es-CL" dirty="0">
                <a:latin typeface="AdvOTbc475f09"/>
              </a:rPr>
              <a:t>). </a:t>
            </a:r>
          </a:p>
          <a:p>
            <a:r>
              <a:rPr lang="es-CL" dirty="0">
                <a:latin typeface="AdvOTbc475f09"/>
              </a:rPr>
              <a:t>GE: signed numbers. </a:t>
            </a:r>
            <a:r>
              <a:rPr lang="es-CL" dirty="0">
                <a:latin typeface="AdvOT638a931c.I"/>
              </a:rPr>
              <a:t>A </a:t>
            </a:r>
            <a:r>
              <a:rPr lang="es-CL" dirty="0">
                <a:latin typeface="AdvOT8608a8d1+20"/>
              </a:rPr>
              <a:t>– </a:t>
            </a:r>
            <a:r>
              <a:rPr lang="es-CL" dirty="0">
                <a:latin typeface="AdvOT638a931c.I"/>
              </a:rPr>
              <a:t>B </a:t>
            </a:r>
            <a:r>
              <a:rPr lang="es-CL" dirty="0">
                <a:latin typeface="AdvOTbc475f09"/>
              </a:rPr>
              <a:t>will make </a:t>
            </a:r>
            <a:r>
              <a:rPr lang="es-CL" dirty="0">
                <a:latin typeface="AdvOT638a931c.I"/>
              </a:rPr>
              <a:t>N </a:t>
            </a:r>
            <a:r>
              <a:rPr lang="es-CL" dirty="0">
                <a:latin typeface="AdvOTbc475f09"/>
              </a:rPr>
              <a:t>and </a:t>
            </a:r>
            <a:r>
              <a:rPr lang="es-CL" dirty="0">
                <a:latin typeface="AdvOT638a931c.I"/>
              </a:rPr>
              <a:t>V </a:t>
            </a:r>
            <a:r>
              <a:rPr lang="es-CL" dirty="0">
                <a:latin typeface="AdvOTbc475f09"/>
              </a:rPr>
              <a:t>either both 0 or both 1. </a:t>
            </a:r>
            <a:endParaRPr lang="es-CL" dirty="0">
              <a:effectLst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F258377-08BA-DF45-8E8C-1D0AE8574753}"/>
              </a:ext>
            </a:extLst>
          </p:cNvPr>
          <p:cNvSpPr txBox="1"/>
          <p:nvPr/>
        </p:nvSpPr>
        <p:spPr>
          <a:xfrm>
            <a:off x="385855" y="4448471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b="1" dirty="0">
                <a:latin typeface="AdvOT638a931c.I"/>
              </a:rPr>
              <a:t>A </a:t>
            </a:r>
            <a:r>
              <a:rPr lang="es-CL" b="1" dirty="0">
                <a:latin typeface="AdvOT8608a8d1+22"/>
              </a:rPr>
              <a:t>≥ </a:t>
            </a:r>
            <a:r>
              <a:rPr lang="es-CL" b="1" dirty="0">
                <a:latin typeface="AdvOT638a931c.I"/>
              </a:rPr>
              <a:t>B</a:t>
            </a:r>
            <a:r>
              <a:rPr lang="es-CL" dirty="0">
                <a:latin typeface="AdvOTbc475f09"/>
              </a:rPr>
              <a:t>: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520141938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47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855" y="68759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Condition Mnemonics</a:t>
            </a:r>
            <a:endParaRPr lang="en-US" sz="4400" i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584283E-9818-784F-9DE0-77C24B864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777585"/>
            <a:ext cx="3965672" cy="261154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3DC9EBB-1E79-1442-B8AC-A4C8EE2980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436" y="1777584"/>
            <a:ext cx="3806896" cy="249632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DD5EEE1-B6B3-9547-9F12-DDC2D1512696}"/>
              </a:ext>
            </a:extLst>
          </p:cNvPr>
          <p:cNvSpPr/>
          <p:nvPr/>
        </p:nvSpPr>
        <p:spPr>
          <a:xfrm>
            <a:off x="385855" y="4867870"/>
            <a:ext cx="83795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>
                <a:latin typeface="AdvOTbc475f09"/>
              </a:rPr>
              <a:t>HS (CS): unsigned numbers. </a:t>
            </a:r>
            <a:r>
              <a:rPr lang="es-CL" dirty="0">
                <a:latin typeface="AdvOT638a931c.I"/>
              </a:rPr>
              <a:t>A </a:t>
            </a:r>
            <a:r>
              <a:rPr lang="es-CL" dirty="0">
                <a:latin typeface="AdvOT8608a8d1+20"/>
              </a:rPr>
              <a:t>– </a:t>
            </a:r>
            <a:r>
              <a:rPr lang="es-CL" dirty="0">
                <a:latin typeface="AdvOT638a931c.I"/>
              </a:rPr>
              <a:t>B </a:t>
            </a:r>
            <a:r>
              <a:rPr lang="es-CL" dirty="0">
                <a:latin typeface="AdvOTbc475f09"/>
              </a:rPr>
              <a:t>will produce a carry out (</a:t>
            </a:r>
            <a:r>
              <a:rPr lang="es-CL" dirty="0">
                <a:latin typeface="AdvOT638a931c.I"/>
              </a:rPr>
              <a:t>C</a:t>
            </a:r>
            <a:r>
              <a:rPr lang="es-CL" dirty="0">
                <a:latin typeface="AdvOTbc475f09"/>
              </a:rPr>
              <a:t>). </a:t>
            </a:r>
          </a:p>
          <a:p>
            <a:r>
              <a:rPr lang="es-CL" dirty="0">
                <a:latin typeface="AdvOTbc475f09"/>
              </a:rPr>
              <a:t>GE: signed numbers. </a:t>
            </a:r>
            <a:r>
              <a:rPr lang="es-CL" dirty="0">
                <a:latin typeface="AdvOT638a931c.I"/>
              </a:rPr>
              <a:t>A </a:t>
            </a:r>
            <a:r>
              <a:rPr lang="es-CL" dirty="0">
                <a:latin typeface="AdvOT8608a8d1+20"/>
              </a:rPr>
              <a:t>– </a:t>
            </a:r>
            <a:r>
              <a:rPr lang="es-CL" dirty="0">
                <a:latin typeface="AdvOT638a931c.I"/>
              </a:rPr>
              <a:t>B </a:t>
            </a:r>
            <a:r>
              <a:rPr lang="es-CL" dirty="0">
                <a:latin typeface="AdvOTbc475f09"/>
              </a:rPr>
              <a:t>will make </a:t>
            </a:r>
            <a:r>
              <a:rPr lang="es-CL" dirty="0">
                <a:latin typeface="AdvOT638a931c.I"/>
              </a:rPr>
              <a:t>N </a:t>
            </a:r>
            <a:r>
              <a:rPr lang="es-CL" dirty="0">
                <a:latin typeface="AdvOTbc475f09"/>
              </a:rPr>
              <a:t>and </a:t>
            </a:r>
            <a:r>
              <a:rPr lang="es-CL" dirty="0">
                <a:latin typeface="AdvOT638a931c.I"/>
              </a:rPr>
              <a:t>V </a:t>
            </a:r>
            <a:r>
              <a:rPr lang="es-CL" dirty="0">
                <a:latin typeface="AdvOTbc475f09"/>
              </a:rPr>
              <a:t>either both 0 or both 1. </a:t>
            </a:r>
            <a:endParaRPr lang="es-CL" dirty="0">
              <a:effectLst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CFB0A3A-57E7-7349-9C8E-011BA08BA850}"/>
              </a:ext>
            </a:extLst>
          </p:cNvPr>
          <p:cNvSpPr txBox="1"/>
          <p:nvPr/>
        </p:nvSpPr>
        <p:spPr>
          <a:xfrm>
            <a:off x="385855" y="4448471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b="1" dirty="0">
                <a:latin typeface="AdvOT638a931c.I"/>
              </a:rPr>
              <a:t>A </a:t>
            </a:r>
            <a:r>
              <a:rPr lang="es-CL" b="1" dirty="0">
                <a:latin typeface="AdvOT8608a8d1+22"/>
              </a:rPr>
              <a:t>≥ </a:t>
            </a:r>
            <a:r>
              <a:rPr lang="es-CL" b="1" dirty="0">
                <a:latin typeface="AdvOT638a931c.I"/>
              </a:rPr>
              <a:t>B</a:t>
            </a:r>
            <a:r>
              <a:rPr lang="es-CL" dirty="0">
                <a:latin typeface="AdvOTbc475f09"/>
              </a:rPr>
              <a:t>: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283390854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47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2947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2947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49904" y="1163105"/>
            <a:ext cx="8617896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Example:</a:t>
            </a: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CMP   R5, R9		; performs R5-R9</a:t>
            </a: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		; sets condition flags</a:t>
            </a: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SUBEQ R1, R2, R3 	; executes if R5==R9 (Z=1)</a:t>
            </a: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ORRMI R4, R0, R9	; executes if R5-R9 is </a:t>
            </a: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		; negative (N=1)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r>
              <a:rPr lang="en-US" sz="2400" b="1" dirty="0">
                <a:latin typeface="+mj-lt"/>
                <a:cs typeface="Courier New" panose="02070309020205020404" pitchFamily="49" charset="0"/>
              </a:rPr>
              <a:t>Suppose R5 = 17, R9 = 23:</a:t>
            </a:r>
          </a:p>
          <a:p>
            <a:pPr lvl="2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performs: 17 – 23 = -6  (Sets flags: </a:t>
            </a:r>
            <a:r>
              <a:rPr lang="en-US" sz="2400" i="1" dirty="0">
                <a:latin typeface="+mj-lt"/>
                <a:cs typeface="Courier New" panose="02070309020205020404" pitchFamily="49" charset="0"/>
              </a:rPr>
              <a:t>N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=1, </a:t>
            </a:r>
            <a:r>
              <a:rPr lang="en-US" sz="2400" i="1" dirty="0">
                <a:latin typeface="+mj-lt"/>
                <a:cs typeface="Courier New" panose="02070309020205020404" pitchFamily="49" charset="0"/>
              </a:rPr>
              <a:t>Z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=0, </a:t>
            </a:r>
            <a:r>
              <a:rPr lang="en-US" sz="2400" i="1" dirty="0">
                <a:latin typeface="+mj-lt"/>
                <a:cs typeface="Courier New" panose="02070309020205020404" pitchFamily="49" charset="0"/>
              </a:rPr>
              <a:t>C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=0, </a:t>
            </a:r>
            <a:r>
              <a:rPr lang="en-US" sz="2400" i="1" dirty="0">
                <a:latin typeface="+mj-lt"/>
                <a:cs typeface="Courier New" panose="02070309020205020404" pitchFamily="49" charset="0"/>
              </a:rPr>
              <a:t>V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=0)</a:t>
            </a:r>
          </a:p>
          <a:p>
            <a:pPr lvl="2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SUBEQ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+mj-lt"/>
                <a:cs typeface="Courier New" panose="02070309020205020404" pitchFamily="49" charset="0"/>
              </a:rPr>
              <a:t>doesn’t execute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(they aren’t equal: </a:t>
            </a:r>
            <a:r>
              <a:rPr lang="en-US" sz="2400" i="1" dirty="0">
                <a:latin typeface="+mj-lt"/>
                <a:cs typeface="Courier New" panose="02070309020205020404" pitchFamily="49" charset="0"/>
              </a:rPr>
              <a:t>Z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=0)</a:t>
            </a:r>
          </a:p>
          <a:p>
            <a:pPr lvl="2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ORRMI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+mj-lt"/>
                <a:cs typeface="Courier New" panose="02070309020205020404" pitchFamily="49" charset="0"/>
              </a:rPr>
              <a:t>executes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because the result was negative (</a:t>
            </a:r>
            <a:r>
              <a:rPr lang="en-US" sz="2400" i="1" dirty="0">
                <a:latin typeface="+mj-lt"/>
                <a:cs typeface="Courier New" panose="02070309020205020404" pitchFamily="49" charset="0"/>
              </a:rPr>
              <a:t>N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=1)</a:t>
            </a: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5855" y="68759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Conditional Execution</a:t>
            </a:r>
            <a:endParaRPr lang="en-US" sz="4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5536455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28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5855" y="1143000"/>
            <a:ext cx="8224745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+mj-lt"/>
                <a:cs typeface="Arial" charset="0"/>
              </a:rPr>
              <a:t>Data-processing Instructions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+mj-lt"/>
                <a:cs typeface="Arial" charset="0"/>
              </a:rPr>
              <a:t>Conditional Execution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Branches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+mj-lt"/>
                <a:cs typeface="Arial" charset="0"/>
              </a:rPr>
              <a:t>High-level Constructs: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+mj-lt"/>
                <a:cs typeface="Arial" charset="0"/>
              </a:rPr>
              <a:t>if/else statements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+mj-lt"/>
                <a:cs typeface="Arial" charset="0"/>
              </a:rPr>
              <a:t>for loops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+mj-lt"/>
                <a:cs typeface="Arial" charset="0"/>
              </a:rPr>
              <a:t>while loops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+mj-lt"/>
                <a:cs typeface="Arial" charset="0"/>
              </a:rPr>
              <a:t>arrays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+mj-lt"/>
                <a:cs typeface="Arial" charset="0"/>
              </a:rPr>
              <a:t>function calls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5855" y="68759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Programming 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406759212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677" name="Rectangle 5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450515" y="1009485"/>
            <a:ext cx="8077200" cy="5181600"/>
          </a:xfrm>
        </p:spPr>
        <p:txBody>
          <a:bodyPr>
            <a:noAutofit/>
          </a:bodyPr>
          <a:lstStyle/>
          <a:p>
            <a:r>
              <a:rPr lang="en-US" dirty="0"/>
              <a:t>Branches enable out of sequence instruction execution</a:t>
            </a:r>
          </a:p>
          <a:p>
            <a:r>
              <a:rPr lang="en-US" dirty="0"/>
              <a:t>Types of branches:</a:t>
            </a:r>
          </a:p>
          <a:p>
            <a:pPr lvl="1"/>
            <a:r>
              <a:rPr lang="en-US" sz="2400" b="1" dirty="0">
                <a:solidFill>
                  <a:srgbClr val="0070C0"/>
                </a:solidFill>
              </a:rPr>
              <a:t>Branch (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2400" b="1" dirty="0">
                <a:solidFill>
                  <a:srgbClr val="0070C0"/>
                </a:solidFill>
              </a:rPr>
              <a:t>)</a:t>
            </a:r>
          </a:p>
          <a:p>
            <a:pPr lvl="2"/>
            <a:r>
              <a:rPr lang="en-US" dirty="0"/>
              <a:t>branches to another instruction</a:t>
            </a:r>
          </a:p>
          <a:p>
            <a:pPr lvl="1"/>
            <a:r>
              <a:rPr lang="en-US" sz="2400" b="1" dirty="0">
                <a:solidFill>
                  <a:srgbClr val="0070C0"/>
                </a:solidFill>
              </a:rPr>
              <a:t>Branch and link (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</a:t>
            </a:r>
            <a:r>
              <a:rPr lang="en-US" sz="2400" b="1" dirty="0">
                <a:solidFill>
                  <a:srgbClr val="0070C0"/>
                </a:solidFill>
              </a:rPr>
              <a:t>)</a:t>
            </a:r>
          </a:p>
          <a:p>
            <a:pPr lvl="2"/>
            <a:r>
              <a:rPr lang="en-US" dirty="0"/>
              <a:t>discussed later</a:t>
            </a:r>
          </a:p>
          <a:p>
            <a:r>
              <a:rPr lang="en-US" dirty="0"/>
              <a:t>Both can be conditional or unconditional</a:t>
            </a:r>
          </a:p>
          <a:p>
            <a:pPr lvl="2"/>
            <a:endParaRPr lang="en-US" dirty="0"/>
          </a:p>
        </p:txBody>
      </p:sp>
      <p:sp>
        <p:nvSpPr>
          <p:cNvPr id="105267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5267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5855" y="68759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Branching</a:t>
            </a:r>
            <a:endParaRPr lang="en-US" sz="4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914199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979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381000" y="1219200"/>
            <a:ext cx="7848600" cy="4953000"/>
          </a:xfrm>
        </p:spPr>
        <p:txBody>
          <a:bodyPr/>
          <a:lstStyle/>
          <a:p>
            <a:pPr marL="0" indent="0">
              <a:lnSpc>
                <a:spcPct val="90000"/>
              </a:lnSpc>
              <a:buFontTx/>
              <a:buNone/>
            </a:pPr>
            <a:r>
              <a:rPr lang="en-US" dirty="0"/>
              <a:t>Underlying design principles, as articulated by Hennessy and Patterson:</a:t>
            </a:r>
          </a:p>
          <a:p>
            <a:pPr marL="1219200" lvl="2" indent="-304800">
              <a:lnSpc>
                <a:spcPct val="90000"/>
              </a:lnSpc>
              <a:buFontTx/>
              <a:buAutoNum type="arabicPeriod"/>
            </a:pPr>
            <a:r>
              <a:rPr lang="en-US" sz="2800" b="1" dirty="0">
                <a:solidFill>
                  <a:srgbClr val="0070C0"/>
                </a:solidFill>
              </a:rPr>
              <a:t>Regularity supports design simplicity</a:t>
            </a:r>
          </a:p>
          <a:p>
            <a:pPr marL="1219200" lvl="2" indent="-304800">
              <a:lnSpc>
                <a:spcPct val="90000"/>
              </a:lnSpc>
              <a:buFontTx/>
              <a:buAutoNum type="arabicPeriod"/>
            </a:pPr>
            <a:r>
              <a:rPr lang="en-US" sz="2800" b="1" dirty="0">
                <a:solidFill>
                  <a:srgbClr val="0070C0"/>
                </a:solidFill>
              </a:rPr>
              <a:t>Make the common case fast</a:t>
            </a:r>
          </a:p>
          <a:p>
            <a:pPr marL="1219200" lvl="2" indent="-304800">
              <a:lnSpc>
                <a:spcPct val="90000"/>
              </a:lnSpc>
              <a:buFontTx/>
              <a:buAutoNum type="arabicPeriod"/>
            </a:pPr>
            <a:r>
              <a:rPr lang="en-US" sz="2800" b="1" dirty="0">
                <a:solidFill>
                  <a:srgbClr val="0070C0"/>
                </a:solidFill>
              </a:rPr>
              <a:t>Smaller is faster</a:t>
            </a:r>
          </a:p>
          <a:p>
            <a:pPr marL="1219200" lvl="2" indent="-304800">
              <a:lnSpc>
                <a:spcPct val="90000"/>
              </a:lnSpc>
              <a:buFontTx/>
              <a:buAutoNum type="arabicPeriod"/>
            </a:pPr>
            <a:r>
              <a:rPr lang="en-US" sz="2800" b="1" dirty="0">
                <a:solidFill>
                  <a:srgbClr val="0070C0"/>
                </a:solidFill>
              </a:rPr>
              <a:t>Good design demands good compromises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68759"/>
            <a:ext cx="876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Architecture Design Principles</a:t>
            </a:r>
          </a:p>
        </p:txBody>
      </p:sp>
    </p:spTree>
    <p:extLst>
      <p:ext uri="{BB962C8B-B14F-4D97-AF65-F5344CB8AC3E}">
        <p14:creationId xmlns:p14="http://schemas.microsoft.com/office/powerpoint/2010/main" val="6841490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24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6224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5855" y="68759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The Stored Program</a:t>
            </a:r>
            <a:endParaRPr lang="en-US" sz="4400" i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91623" name="Picture 13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49"/>
          <a:stretch/>
        </p:blipFill>
        <p:spPr bwMode="auto">
          <a:xfrm>
            <a:off x="2536535" y="2852925"/>
            <a:ext cx="4102028" cy="301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3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41" r="50000" b="19366"/>
          <a:stretch/>
        </p:blipFill>
        <p:spPr bwMode="auto">
          <a:xfrm>
            <a:off x="2062761" y="932675"/>
            <a:ext cx="4467894" cy="1958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9228052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701" name="Rectangle 5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450515" y="1143000"/>
            <a:ext cx="8077200" cy="5181600"/>
          </a:xfrm>
        </p:spPr>
        <p:txBody>
          <a:bodyPr/>
          <a:lstStyle/>
          <a:p>
            <a:pPr>
              <a:buFontTx/>
              <a:buNone/>
            </a:pPr>
            <a:r>
              <a:rPr lang="en-US" b="1" dirty="0">
                <a:solidFill>
                  <a:srgbClr val="0070C0"/>
                </a:solidFill>
                <a:latin typeface="+mj-lt"/>
              </a:rPr>
              <a:t>ARM assembly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MOV R2, #17		; R2 = 17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   TARGET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; branch  to  target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ORR R1, R1, #0x4	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not executed 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TARGET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SUB R1, R1, #78  	; R1 = R1 + 78</a:t>
            </a:r>
          </a:p>
          <a:p>
            <a:pPr marL="0" indent="0">
              <a:buNone/>
            </a:pP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2000" dirty="0">
              <a:latin typeface="Courier New" pitchFamily="49" charset="0"/>
            </a:endParaRPr>
          </a:p>
        </p:txBody>
      </p:sp>
      <p:sp>
        <p:nvSpPr>
          <p:cNvPr id="105370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53702" name="Text Box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4811580"/>
            <a:ext cx="80010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rgbClr val="0070C0"/>
                </a:solidFill>
                <a:latin typeface="+mj-lt"/>
              </a:rPr>
              <a:t>Labels</a:t>
            </a:r>
            <a:r>
              <a:rPr lang="en-US" sz="2800" dirty="0">
                <a:solidFill>
                  <a:srgbClr val="0070C0"/>
                </a:solidFill>
                <a:latin typeface="+mj-lt"/>
              </a:rPr>
              <a:t>  </a:t>
            </a:r>
            <a:r>
              <a:rPr lang="en-US" sz="2800" dirty="0">
                <a:latin typeface="+mj-lt"/>
              </a:rPr>
              <a:t>(like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TARGET</a:t>
            </a:r>
            <a:r>
              <a:rPr lang="en-US" sz="2800" dirty="0">
                <a:latin typeface="+mj-lt"/>
              </a:rPr>
              <a:t>)</a:t>
            </a:r>
            <a:r>
              <a:rPr lang="en-US" sz="2800" dirty="0">
                <a:solidFill>
                  <a:schemeClr val="accent1"/>
                </a:solidFill>
                <a:latin typeface="+mj-lt"/>
              </a:rPr>
              <a:t> </a:t>
            </a:r>
            <a:r>
              <a:rPr lang="en-US" sz="2800" dirty="0">
                <a:latin typeface="+mj-lt"/>
              </a:rPr>
              <a:t>indicate instruction location. Labels can’t be reserved words (like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en-US" sz="2800" dirty="0">
                <a:latin typeface="+mj-lt"/>
              </a:rPr>
              <a:t>,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ORR</a:t>
            </a:r>
            <a:r>
              <a:rPr lang="en-US" sz="2800" dirty="0">
                <a:latin typeface="+mj-lt"/>
              </a:rPr>
              <a:t>, etc.)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Unconditional Branching (</a:t>
            </a:r>
            <a:r>
              <a:rPr lang="en-US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</a:t>
            </a:r>
            <a:r>
              <a:rPr lang="en-US" sz="44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47989981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25" name="Rectangle 5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385854" y="1257300"/>
            <a:ext cx="8681945" cy="4343400"/>
          </a:xfrm>
        </p:spPr>
        <p:txBody>
          <a:bodyPr>
            <a:noAutofit/>
          </a:bodyPr>
          <a:lstStyle/>
          <a:p>
            <a:pPr>
              <a:buFontTx/>
              <a:buNone/>
            </a:pPr>
            <a:r>
              <a:rPr lang="en-US" b="1" dirty="0">
                <a:solidFill>
                  <a:srgbClr val="0070C0"/>
                </a:solidFill>
                <a:latin typeface="+mj-lt"/>
              </a:rPr>
              <a:t>ARM Assembly</a:t>
            </a:r>
            <a:endParaRPr lang="en-US" sz="2000" dirty="0">
              <a:solidFill>
                <a:srgbClr val="0070C0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2000" dirty="0">
                <a:latin typeface="Courier New" pitchFamily="49" charset="0"/>
              </a:rPr>
              <a:t>  MOV  R0, #4	    ; R0 = 4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2000" dirty="0">
                <a:latin typeface="Courier New" pitchFamily="49" charset="0"/>
              </a:rPr>
              <a:t>  ADD	 R1, R0, R0     ; R1 = R0+R0 = 8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2000" dirty="0">
                <a:latin typeface="Courier New" pitchFamily="49" charset="0"/>
              </a:rPr>
              <a:t>  CMP	 R0, R1	    ; sets flags with R0-R1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2000" b="1" dirty="0">
                <a:latin typeface="Courier New" pitchFamily="49" charset="0"/>
              </a:rPr>
              <a:t>  BEQ	 THERE</a:t>
            </a:r>
            <a:r>
              <a:rPr lang="en-US" sz="2000" dirty="0">
                <a:latin typeface="Courier New" pitchFamily="49" charset="0"/>
              </a:rPr>
              <a:t>	    ; branch not taken (Z=0)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2000" dirty="0">
                <a:latin typeface="Courier New" pitchFamily="49" charset="0"/>
              </a:rPr>
              <a:t>  ORR  R1, R1, #1     ; R1 = R1 OR R1 = 9</a:t>
            </a:r>
          </a:p>
          <a:p>
            <a:pPr marL="0" indent="0">
              <a:spcBef>
                <a:spcPts val="0"/>
              </a:spcBef>
              <a:buFontTx/>
              <a:buNone/>
            </a:pPr>
            <a:endParaRPr lang="en-US" sz="2000" dirty="0">
              <a:latin typeface="Courier New" pitchFamily="49" charset="0"/>
            </a:endParaRP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2000" dirty="0">
                <a:latin typeface="Courier New" pitchFamily="49" charset="0"/>
              </a:rPr>
              <a:t>THERE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2000" dirty="0">
                <a:latin typeface="Courier New" pitchFamily="49" charset="0"/>
              </a:rPr>
              <a:t>  ADD R1, R1, 78      ; R1 = R1 + 78 = 87</a:t>
            </a:r>
          </a:p>
        </p:txBody>
      </p:sp>
      <p:sp>
        <p:nvSpPr>
          <p:cNvPr id="105472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The Branch Not Taken</a:t>
            </a:r>
          </a:p>
        </p:txBody>
      </p:sp>
    </p:spTree>
    <p:extLst>
      <p:ext uri="{BB962C8B-B14F-4D97-AF65-F5344CB8AC3E}">
        <p14:creationId xmlns:p14="http://schemas.microsoft.com/office/powerpoint/2010/main" val="1505041244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Programming Building Blocks</a:t>
            </a:r>
          </a:p>
        </p:txBody>
      </p:sp>
      <p:sp>
        <p:nvSpPr>
          <p:cNvPr id="5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5855" y="1143000"/>
            <a:ext cx="8224745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+mj-lt"/>
                <a:cs typeface="Arial" charset="0"/>
              </a:rPr>
              <a:t>Data-processing Instructions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+mj-lt"/>
                <a:cs typeface="Arial" charset="0"/>
              </a:rPr>
              <a:t>Conditional Execution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+mj-lt"/>
                <a:cs typeface="Arial" charset="0"/>
              </a:rPr>
              <a:t>Branches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High-level Constructs: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if/else statements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for loops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while loops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+mj-lt"/>
                <a:cs typeface="Arial" charset="0"/>
              </a:rPr>
              <a:t>arrays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+mj-lt"/>
                <a:cs typeface="Arial" charset="0"/>
              </a:rPr>
              <a:t>function calls</a:t>
            </a:r>
          </a:p>
        </p:txBody>
      </p:sp>
    </p:spTree>
    <p:extLst>
      <p:ext uri="{BB962C8B-B14F-4D97-AF65-F5344CB8AC3E}">
        <p14:creationId xmlns:p14="http://schemas.microsoft.com/office/powerpoint/2010/main" val="2931347172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81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5882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58822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7200" y="1219200"/>
            <a:ext cx="33528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C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latin typeface="Courier New" pitchFamily="49" charset="0"/>
                <a:cs typeface="Arial" charset="0"/>
              </a:rPr>
              <a:t>if (</a:t>
            </a:r>
            <a:r>
              <a:rPr lang="en-US" sz="2000" dirty="0" err="1">
                <a:latin typeface="Courier New" pitchFamily="49" charset="0"/>
                <a:cs typeface="Arial" charset="0"/>
              </a:rPr>
              <a:t>i</a:t>
            </a:r>
            <a:r>
              <a:rPr lang="en-US" sz="2000" dirty="0">
                <a:latin typeface="Courier New" pitchFamily="49" charset="0"/>
                <a:cs typeface="Arial" charset="0"/>
              </a:rPr>
              <a:t> == j)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latin typeface="Courier New" pitchFamily="49" charset="0"/>
                <a:cs typeface="Arial" charset="0"/>
              </a:rPr>
              <a:t>  f = g + h;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latin typeface="Courier New" pitchFamily="49" charset="0"/>
                <a:cs typeface="Arial" charset="0"/>
              </a:rPr>
              <a:t>f = f – </a:t>
            </a:r>
            <a:r>
              <a:rPr lang="en-US" sz="2000" dirty="0" err="1">
                <a:latin typeface="Courier New" pitchFamily="49" charset="0"/>
                <a:cs typeface="Arial" charset="0"/>
              </a:rPr>
              <a:t>i</a:t>
            </a:r>
            <a:r>
              <a:rPr lang="en-US" sz="2000" dirty="0">
                <a:latin typeface="Courier New" pitchFamily="49" charset="0"/>
                <a:cs typeface="Arial" charset="0"/>
              </a:rPr>
              <a:t>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if Statement</a:t>
            </a:r>
          </a:p>
        </p:txBody>
      </p:sp>
    </p:spTree>
    <p:extLst>
      <p:ext uri="{BB962C8B-B14F-4D97-AF65-F5344CB8AC3E}">
        <p14:creationId xmlns:p14="http://schemas.microsoft.com/office/powerpoint/2010/main" val="3787016720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81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5882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58822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7200" y="1219200"/>
            <a:ext cx="33528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C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latin typeface="Courier New" pitchFamily="49" charset="0"/>
                <a:cs typeface="Arial" charset="0"/>
              </a:rPr>
              <a:t>if (</a:t>
            </a:r>
            <a:r>
              <a:rPr lang="en-US" sz="2000" dirty="0" err="1">
                <a:latin typeface="Courier New" pitchFamily="49" charset="0"/>
                <a:cs typeface="Arial" charset="0"/>
              </a:rPr>
              <a:t>i</a:t>
            </a:r>
            <a:r>
              <a:rPr lang="en-US" sz="2000" dirty="0">
                <a:latin typeface="Courier New" pitchFamily="49" charset="0"/>
                <a:cs typeface="Arial" charset="0"/>
              </a:rPr>
              <a:t> == j)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latin typeface="Courier New" pitchFamily="49" charset="0"/>
                <a:cs typeface="Arial" charset="0"/>
              </a:rPr>
              <a:t>  f = g + h;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latin typeface="Courier New" pitchFamily="49" charset="0"/>
                <a:cs typeface="Arial" charset="0"/>
              </a:rPr>
              <a:t>f = f – </a:t>
            </a:r>
            <a:r>
              <a:rPr lang="en-US" sz="2000" dirty="0" err="1">
                <a:latin typeface="Courier New" pitchFamily="49" charset="0"/>
                <a:cs typeface="Arial" charset="0"/>
              </a:rPr>
              <a:t>i</a:t>
            </a:r>
            <a:r>
              <a:rPr lang="en-US" sz="2000" dirty="0">
                <a:latin typeface="Courier New" pitchFamily="49" charset="0"/>
                <a:cs typeface="Arial" charset="0"/>
              </a:rPr>
              <a:t>;</a:t>
            </a:r>
          </a:p>
        </p:txBody>
      </p:sp>
      <p:sp>
        <p:nvSpPr>
          <p:cNvPr id="1058823" name="Rectangle 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590800" y="1219200"/>
            <a:ext cx="6477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ARM Assembly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latin typeface="Courier New" pitchFamily="49" charset="0"/>
                <a:cs typeface="Arial" charset="0"/>
              </a:rPr>
              <a:t>;R0=f, R1=g, R2=h, R3=</a:t>
            </a:r>
            <a:r>
              <a:rPr lang="en-US" sz="2000" dirty="0" err="1">
                <a:latin typeface="Courier New" pitchFamily="49" charset="0"/>
                <a:cs typeface="Arial" charset="0"/>
              </a:rPr>
              <a:t>i</a:t>
            </a:r>
            <a:r>
              <a:rPr lang="en-US" sz="2000" dirty="0">
                <a:latin typeface="Courier New" pitchFamily="49" charset="0"/>
                <a:cs typeface="Arial" charset="0"/>
              </a:rPr>
              <a:t>, R4=j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latin typeface="Courier New" pitchFamily="49" charset="0"/>
                <a:cs typeface="Arial" charset="0"/>
              </a:rPr>
              <a:t> CMP R3, R4      ; set flags with R3-R4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latin typeface="Courier New" pitchFamily="49" charset="0"/>
                <a:cs typeface="Arial" charset="0"/>
              </a:rPr>
              <a:t> BNE L1          ; if </a:t>
            </a:r>
            <a:r>
              <a:rPr lang="en-US" sz="2000" dirty="0" err="1">
                <a:latin typeface="Courier New" pitchFamily="49" charset="0"/>
                <a:cs typeface="Arial" charset="0"/>
              </a:rPr>
              <a:t>i</a:t>
            </a:r>
            <a:r>
              <a:rPr lang="en-US" sz="2000" dirty="0">
                <a:latin typeface="Courier New" pitchFamily="49" charset="0"/>
                <a:cs typeface="Arial" charset="0"/>
              </a:rPr>
              <a:t>!=j, skip if block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latin typeface="Courier New" pitchFamily="49" charset="0"/>
                <a:cs typeface="Arial" charset="0"/>
              </a:rPr>
              <a:t> ADD R0, R1, R2  ; f = g + h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latin typeface="Courier New" pitchFamily="49" charset="0"/>
                <a:cs typeface="Arial" charset="0"/>
              </a:rPr>
              <a:t>L1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latin typeface="Courier New" pitchFamily="49" charset="0"/>
                <a:cs typeface="Arial" charset="0"/>
              </a:rPr>
              <a:t> SUB R0, R0, R2  ; f = f - </a:t>
            </a:r>
            <a:r>
              <a:rPr lang="en-US" sz="2000" dirty="0" err="1">
                <a:latin typeface="Courier New" pitchFamily="49" charset="0"/>
                <a:cs typeface="Arial" charset="0"/>
              </a:rPr>
              <a:t>i</a:t>
            </a:r>
            <a:endParaRPr lang="en-US" sz="20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latin typeface="Courier New" pitchFamily="49" charset="0"/>
                <a:cs typeface="Arial" charset="0"/>
              </a:rPr>
              <a:t>  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if Statement</a:t>
            </a:r>
          </a:p>
        </p:txBody>
      </p:sp>
    </p:spTree>
    <p:extLst>
      <p:ext uri="{BB962C8B-B14F-4D97-AF65-F5344CB8AC3E}">
        <p14:creationId xmlns:p14="http://schemas.microsoft.com/office/powerpoint/2010/main" val="2356515764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81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5882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58822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7200" y="1219200"/>
            <a:ext cx="33528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C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latin typeface="Courier New" pitchFamily="49" charset="0"/>
                <a:cs typeface="Arial" charset="0"/>
              </a:rPr>
              <a:t>if (</a:t>
            </a:r>
            <a:r>
              <a:rPr lang="en-US" sz="2000" dirty="0" err="1">
                <a:latin typeface="Courier New" pitchFamily="49" charset="0"/>
                <a:cs typeface="Arial" charset="0"/>
              </a:rPr>
              <a:t>i</a:t>
            </a:r>
            <a:r>
              <a:rPr lang="en-US" sz="2000" dirty="0">
                <a:latin typeface="Courier New" pitchFamily="49" charset="0"/>
                <a:cs typeface="Arial" charset="0"/>
              </a:rPr>
              <a:t> == j)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latin typeface="Courier New" pitchFamily="49" charset="0"/>
                <a:cs typeface="Arial" charset="0"/>
              </a:rPr>
              <a:t>  f = g + h;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latin typeface="Courier New" pitchFamily="49" charset="0"/>
                <a:cs typeface="Arial" charset="0"/>
              </a:rPr>
              <a:t>f = f – </a:t>
            </a:r>
            <a:r>
              <a:rPr lang="en-US" sz="2000" dirty="0" err="1">
                <a:latin typeface="Courier New" pitchFamily="49" charset="0"/>
                <a:cs typeface="Arial" charset="0"/>
              </a:rPr>
              <a:t>i</a:t>
            </a:r>
            <a:r>
              <a:rPr lang="en-US" sz="2000" dirty="0">
                <a:latin typeface="Courier New" pitchFamily="49" charset="0"/>
                <a:cs typeface="Arial" charset="0"/>
              </a:rPr>
              <a:t>;</a:t>
            </a:r>
          </a:p>
        </p:txBody>
      </p:sp>
      <p:sp>
        <p:nvSpPr>
          <p:cNvPr id="1058823" name="Rectangle 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590800" y="1219200"/>
            <a:ext cx="6477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ARM Assembly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latin typeface="Courier New" pitchFamily="49" charset="0"/>
                <a:cs typeface="Arial" charset="0"/>
              </a:rPr>
              <a:t>;R0=f, R1=g, R2=h, R3=</a:t>
            </a:r>
            <a:r>
              <a:rPr lang="en-US" sz="2000" dirty="0" err="1">
                <a:latin typeface="Courier New" pitchFamily="49" charset="0"/>
                <a:cs typeface="Arial" charset="0"/>
              </a:rPr>
              <a:t>i</a:t>
            </a:r>
            <a:r>
              <a:rPr lang="en-US" sz="2000" dirty="0">
                <a:latin typeface="Courier New" pitchFamily="49" charset="0"/>
                <a:cs typeface="Arial" charset="0"/>
              </a:rPr>
              <a:t>, R4=j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latin typeface="Courier New" pitchFamily="49" charset="0"/>
                <a:cs typeface="Arial" charset="0"/>
              </a:rPr>
              <a:t> CMP R3, R4      ; set flags with R3-R4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latin typeface="Courier New" pitchFamily="49" charset="0"/>
                <a:cs typeface="Arial" charset="0"/>
              </a:rPr>
              <a:t> BNE L1          ; if </a:t>
            </a:r>
            <a:r>
              <a:rPr lang="en-US" sz="2000" dirty="0" err="1">
                <a:latin typeface="Courier New" pitchFamily="49" charset="0"/>
                <a:cs typeface="Arial" charset="0"/>
              </a:rPr>
              <a:t>i</a:t>
            </a:r>
            <a:r>
              <a:rPr lang="en-US" sz="2000" dirty="0">
                <a:latin typeface="Courier New" pitchFamily="49" charset="0"/>
                <a:cs typeface="Arial" charset="0"/>
              </a:rPr>
              <a:t>!=j, skip if block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latin typeface="Courier New" pitchFamily="49" charset="0"/>
                <a:cs typeface="Arial" charset="0"/>
              </a:rPr>
              <a:t> ADD R0, R1, R2  ; f = g + h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latin typeface="Courier New" pitchFamily="49" charset="0"/>
                <a:cs typeface="Arial" charset="0"/>
              </a:rPr>
              <a:t>L1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latin typeface="Courier New" pitchFamily="49" charset="0"/>
                <a:cs typeface="Arial" charset="0"/>
              </a:rPr>
              <a:t> SUB R0, R0, R2  ; f = f - </a:t>
            </a:r>
            <a:r>
              <a:rPr lang="en-US" sz="2000" dirty="0" err="1">
                <a:latin typeface="Courier New" pitchFamily="49" charset="0"/>
                <a:cs typeface="Arial" charset="0"/>
              </a:rPr>
              <a:t>i</a:t>
            </a:r>
            <a:endParaRPr lang="en-US" sz="20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latin typeface="Courier New" pitchFamily="49" charset="0"/>
                <a:cs typeface="Arial" charset="0"/>
              </a:rPr>
              <a:t>  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if Statement</a:t>
            </a:r>
          </a:p>
        </p:txBody>
      </p:sp>
      <p:sp>
        <p:nvSpPr>
          <p:cNvPr id="8" name="Text Box 7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93095" y="4734770"/>
            <a:ext cx="7620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>
                <a:solidFill>
                  <a:srgbClr val="0070C0"/>
                </a:solidFill>
              </a:rPr>
              <a:t>Assembly tests opposite case (</a:t>
            </a:r>
            <a:r>
              <a:rPr lang="en-US" sz="2400" b="1" dirty="0" err="1">
                <a:solidFill>
                  <a:srgbClr val="0070C0"/>
                </a:solidFill>
                <a:latin typeface="Courier New" pitchFamily="49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latin typeface="Courier New" pitchFamily="49" charset="0"/>
              </a:rPr>
              <a:t> != j</a:t>
            </a:r>
            <a:r>
              <a:rPr lang="en-US" sz="2400" b="1" dirty="0">
                <a:solidFill>
                  <a:srgbClr val="0070C0"/>
                </a:solidFill>
              </a:rPr>
              <a:t>) of high-level code (</a:t>
            </a:r>
            <a:r>
              <a:rPr lang="en-US" sz="2400" b="1" dirty="0" err="1">
                <a:solidFill>
                  <a:srgbClr val="0070C0"/>
                </a:solidFill>
                <a:latin typeface="Courier New" pitchFamily="49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latin typeface="Courier New" pitchFamily="49" charset="0"/>
              </a:rPr>
              <a:t> == j</a:t>
            </a:r>
            <a:r>
              <a:rPr lang="en-US" sz="2400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9" name="Rectangle 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33400" y="4648199"/>
            <a:ext cx="7924800" cy="917567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016285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81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5882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58822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24260" y="1235060"/>
            <a:ext cx="33528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C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8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if (</a:t>
            </a:r>
            <a:r>
              <a:rPr lang="en-US" dirty="0" err="1">
                <a:latin typeface="Courier New" pitchFamily="49" charset="0"/>
                <a:cs typeface="Arial" charset="0"/>
              </a:rPr>
              <a:t>i</a:t>
            </a:r>
            <a:r>
              <a:rPr lang="en-US" dirty="0">
                <a:latin typeface="Courier New" pitchFamily="49" charset="0"/>
                <a:cs typeface="Arial" charset="0"/>
              </a:rPr>
              <a:t> == j)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  f = g + h;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f = f – </a:t>
            </a:r>
            <a:r>
              <a:rPr lang="en-US" dirty="0" err="1">
                <a:latin typeface="Courier New" pitchFamily="49" charset="0"/>
                <a:cs typeface="Arial" charset="0"/>
              </a:rPr>
              <a:t>i</a:t>
            </a:r>
            <a:r>
              <a:rPr lang="en-US" dirty="0">
                <a:latin typeface="Courier New" pitchFamily="49" charset="0"/>
                <a:cs typeface="Arial" charset="0"/>
              </a:rPr>
              <a:t>;</a:t>
            </a:r>
          </a:p>
        </p:txBody>
      </p:sp>
      <p:sp>
        <p:nvSpPr>
          <p:cNvPr id="1058823" name="Rectangle 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958990" y="1201510"/>
            <a:ext cx="5791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ARM Assembly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 dirty="0">
                <a:latin typeface="Courier New" pitchFamily="49" charset="0"/>
                <a:cs typeface="Arial" charset="0"/>
              </a:rPr>
              <a:t>;R0=f, R1=g, R2=h, R3=</a:t>
            </a:r>
            <a:r>
              <a:rPr lang="en-US" sz="1800" dirty="0" err="1">
                <a:latin typeface="Courier New" pitchFamily="49" charset="0"/>
                <a:cs typeface="Arial" charset="0"/>
              </a:rPr>
              <a:t>i</a:t>
            </a:r>
            <a:r>
              <a:rPr lang="en-US" sz="1800" dirty="0">
                <a:latin typeface="Courier New" pitchFamily="49" charset="0"/>
                <a:cs typeface="Arial" charset="0"/>
              </a:rPr>
              <a:t>, R4=j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 dirty="0">
                <a:latin typeface="Courier New" pitchFamily="49" charset="0"/>
                <a:cs typeface="Arial" charset="0"/>
              </a:rPr>
              <a:t> CMP   R3, R4</a:t>
            </a:r>
            <a:r>
              <a:rPr lang="en-US" dirty="0">
                <a:latin typeface="Courier New" pitchFamily="49" charset="0"/>
                <a:cs typeface="Arial" charset="0"/>
              </a:rPr>
              <a:t>      </a:t>
            </a:r>
            <a:r>
              <a:rPr lang="en-US" sz="1800" dirty="0">
                <a:latin typeface="Courier New" pitchFamily="49" charset="0"/>
                <a:cs typeface="Arial" charset="0"/>
              </a:rPr>
              <a:t>; set flags with R3-R4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 dirty="0">
                <a:latin typeface="Courier New" pitchFamily="49" charset="0"/>
                <a:cs typeface="Arial" charset="0"/>
              </a:rPr>
              <a:t> ADDEQ R0, R1, R2  ; if (</a:t>
            </a:r>
            <a:r>
              <a:rPr lang="en-US" sz="1800" dirty="0" err="1">
                <a:latin typeface="Courier New" pitchFamily="49" charset="0"/>
                <a:cs typeface="Arial" charset="0"/>
              </a:rPr>
              <a:t>i</a:t>
            </a:r>
            <a:r>
              <a:rPr lang="en-US" dirty="0">
                <a:latin typeface="Courier New" pitchFamily="49" charset="0"/>
                <a:cs typeface="Arial" charset="0"/>
              </a:rPr>
              <a:t>==j) </a:t>
            </a:r>
            <a:r>
              <a:rPr lang="en-US" sz="1800" dirty="0">
                <a:latin typeface="Courier New" pitchFamily="49" charset="0"/>
                <a:cs typeface="Arial" charset="0"/>
              </a:rPr>
              <a:t>f = g + h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 dirty="0">
                <a:latin typeface="Courier New" pitchFamily="49" charset="0"/>
                <a:cs typeface="Arial" charset="0"/>
              </a:rPr>
              <a:t> SUB   R0, R0, R2  ; f = f - </a:t>
            </a:r>
            <a:r>
              <a:rPr lang="en-US" sz="1800" dirty="0" err="1">
                <a:latin typeface="Courier New" pitchFamily="49" charset="0"/>
                <a:cs typeface="Arial" charset="0"/>
              </a:rPr>
              <a:t>i</a:t>
            </a:r>
            <a:endParaRPr lang="en-US" sz="18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 dirty="0">
                <a:latin typeface="Courier New" pitchFamily="49" charset="0"/>
                <a:cs typeface="Arial" charset="0"/>
              </a:rPr>
              <a:t>  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if Statement: Alternate Code</a:t>
            </a:r>
          </a:p>
        </p:txBody>
      </p:sp>
    </p:spTree>
    <p:extLst>
      <p:ext uri="{BB962C8B-B14F-4D97-AF65-F5344CB8AC3E}">
        <p14:creationId xmlns:p14="http://schemas.microsoft.com/office/powerpoint/2010/main" val="914218302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81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5882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58823" name="Rectangle 7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958990" y="1201510"/>
            <a:ext cx="606799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Alternate Assembly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 dirty="0">
                <a:latin typeface="Courier New" pitchFamily="49" charset="0"/>
                <a:cs typeface="Arial" charset="0"/>
              </a:rPr>
              <a:t>;R0=f, R1=g, R2=h, R3=</a:t>
            </a:r>
            <a:r>
              <a:rPr lang="en-US" sz="1800" dirty="0" err="1">
                <a:latin typeface="Courier New" pitchFamily="49" charset="0"/>
                <a:cs typeface="Arial" charset="0"/>
              </a:rPr>
              <a:t>i</a:t>
            </a:r>
            <a:r>
              <a:rPr lang="en-US" sz="1800" dirty="0">
                <a:latin typeface="Courier New" pitchFamily="49" charset="0"/>
                <a:cs typeface="Arial" charset="0"/>
              </a:rPr>
              <a:t>, R4=j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 dirty="0">
                <a:latin typeface="Courier New" pitchFamily="49" charset="0"/>
                <a:cs typeface="Arial" charset="0"/>
              </a:rPr>
              <a:t> CMP   R3, R4</a:t>
            </a:r>
            <a:r>
              <a:rPr lang="en-US" dirty="0">
                <a:latin typeface="Courier New" pitchFamily="49" charset="0"/>
                <a:cs typeface="Arial" charset="0"/>
              </a:rPr>
              <a:t>      </a:t>
            </a:r>
            <a:r>
              <a:rPr lang="en-US" sz="1800" dirty="0">
                <a:latin typeface="Courier New" pitchFamily="49" charset="0"/>
                <a:cs typeface="Arial" charset="0"/>
              </a:rPr>
              <a:t>; set flags with R3-R4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 dirty="0">
                <a:latin typeface="Courier New" pitchFamily="49" charset="0"/>
                <a:cs typeface="Arial" charset="0"/>
              </a:rPr>
              <a:t> ADDEQ R0, R1, R2  ; if (</a:t>
            </a:r>
            <a:r>
              <a:rPr lang="en-US" sz="1800" dirty="0" err="1">
                <a:latin typeface="Courier New" pitchFamily="49" charset="0"/>
                <a:cs typeface="Arial" charset="0"/>
              </a:rPr>
              <a:t>i</a:t>
            </a:r>
            <a:r>
              <a:rPr lang="en-US" dirty="0">
                <a:latin typeface="Courier New" pitchFamily="49" charset="0"/>
                <a:cs typeface="Arial" charset="0"/>
              </a:rPr>
              <a:t>==j) </a:t>
            </a:r>
            <a:r>
              <a:rPr lang="en-US" sz="1800" dirty="0">
                <a:latin typeface="Courier New" pitchFamily="49" charset="0"/>
                <a:cs typeface="Arial" charset="0"/>
              </a:rPr>
              <a:t>f = g + h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 dirty="0">
                <a:latin typeface="Courier New" pitchFamily="49" charset="0"/>
                <a:cs typeface="Arial" charset="0"/>
              </a:rPr>
              <a:t> SUB   R0, R0, R2  ; f = f - </a:t>
            </a:r>
            <a:r>
              <a:rPr lang="en-US" sz="1800" dirty="0" err="1">
                <a:latin typeface="Courier New" pitchFamily="49" charset="0"/>
                <a:cs typeface="Arial" charset="0"/>
              </a:rPr>
              <a:t>i</a:t>
            </a:r>
            <a:endParaRPr lang="en-US" sz="18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 dirty="0">
                <a:latin typeface="Courier New" pitchFamily="49" charset="0"/>
                <a:cs typeface="Arial" charset="0"/>
              </a:rPr>
              <a:t>  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if Statement: Alternate Code</a:t>
            </a:r>
          </a:p>
        </p:txBody>
      </p:sp>
      <p:sp>
        <p:nvSpPr>
          <p:cNvPr id="8" name="Rectangle 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5855" y="1219200"/>
            <a:ext cx="6477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Original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 CMP R3, R4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 BNE L1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 ADD R0, R1, R2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L1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 SUB R0, R0, R2</a:t>
            </a:r>
          </a:p>
        </p:txBody>
      </p:sp>
    </p:spTree>
    <p:extLst>
      <p:ext uri="{BB962C8B-B14F-4D97-AF65-F5344CB8AC3E}">
        <p14:creationId xmlns:p14="http://schemas.microsoft.com/office/powerpoint/2010/main" val="2466043361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81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5882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58823" name="Rectangle 7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958990" y="1201510"/>
            <a:ext cx="618501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Alternate Assembly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 dirty="0">
                <a:latin typeface="Courier New" pitchFamily="49" charset="0"/>
                <a:cs typeface="Arial" charset="0"/>
              </a:rPr>
              <a:t>;R0=f, R1=g, R2=h, R3=</a:t>
            </a:r>
            <a:r>
              <a:rPr lang="en-US" sz="1800" dirty="0" err="1">
                <a:latin typeface="Courier New" pitchFamily="49" charset="0"/>
                <a:cs typeface="Arial" charset="0"/>
              </a:rPr>
              <a:t>i</a:t>
            </a:r>
            <a:r>
              <a:rPr lang="en-US" sz="1800" dirty="0">
                <a:latin typeface="Courier New" pitchFamily="49" charset="0"/>
                <a:cs typeface="Arial" charset="0"/>
              </a:rPr>
              <a:t>, R4=j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 dirty="0">
                <a:latin typeface="Courier New" pitchFamily="49" charset="0"/>
                <a:cs typeface="Arial" charset="0"/>
              </a:rPr>
              <a:t> CMP   R3, R4</a:t>
            </a:r>
            <a:r>
              <a:rPr lang="en-US" dirty="0">
                <a:latin typeface="Courier New" pitchFamily="49" charset="0"/>
                <a:cs typeface="Arial" charset="0"/>
              </a:rPr>
              <a:t>      </a:t>
            </a:r>
            <a:r>
              <a:rPr lang="en-US" sz="1800" dirty="0">
                <a:latin typeface="Courier New" pitchFamily="49" charset="0"/>
                <a:cs typeface="Arial" charset="0"/>
              </a:rPr>
              <a:t>; set flags with R3-R4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 dirty="0">
                <a:latin typeface="Courier New" pitchFamily="49" charset="0"/>
                <a:cs typeface="Arial" charset="0"/>
              </a:rPr>
              <a:t> ADDEQ R0, R1, R2  ; if (</a:t>
            </a:r>
            <a:r>
              <a:rPr lang="en-US" sz="1800" dirty="0" err="1">
                <a:latin typeface="Courier New" pitchFamily="49" charset="0"/>
                <a:cs typeface="Arial" charset="0"/>
              </a:rPr>
              <a:t>i</a:t>
            </a:r>
            <a:r>
              <a:rPr lang="en-US" dirty="0">
                <a:latin typeface="Courier New" pitchFamily="49" charset="0"/>
                <a:cs typeface="Arial" charset="0"/>
              </a:rPr>
              <a:t>==j) </a:t>
            </a:r>
            <a:r>
              <a:rPr lang="en-US" sz="1800" dirty="0">
                <a:latin typeface="Courier New" pitchFamily="49" charset="0"/>
                <a:cs typeface="Arial" charset="0"/>
              </a:rPr>
              <a:t>f = g + h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 dirty="0">
                <a:latin typeface="Courier New" pitchFamily="49" charset="0"/>
                <a:cs typeface="Arial" charset="0"/>
              </a:rPr>
              <a:t> SUB   R0, R0, R2  ; f = f - </a:t>
            </a:r>
            <a:r>
              <a:rPr lang="en-US" sz="1800" dirty="0" err="1">
                <a:latin typeface="Courier New" pitchFamily="49" charset="0"/>
                <a:cs typeface="Arial" charset="0"/>
              </a:rPr>
              <a:t>i</a:t>
            </a:r>
            <a:endParaRPr lang="en-US" sz="18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 dirty="0">
                <a:latin typeface="Courier New" pitchFamily="49" charset="0"/>
                <a:cs typeface="Arial" charset="0"/>
              </a:rPr>
              <a:t>  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if Statement: Alternate Code</a:t>
            </a:r>
          </a:p>
        </p:txBody>
      </p:sp>
      <p:sp>
        <p:nvSpPr>
          <p:cNvPr id="8" name="Rectangle 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5855" y="1219200"/>
            <a:ext cx="6477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Original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 CMP R3, R4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 BNE L1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 ADD R0, R1, R2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L1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 SUB R0, R0, R2</a:t>
            </a:r>
          </a:p>
        </p:txBody>
      </p:sp>
      <p:sp>
        <p:nvSpPr>
          <p:cNvPr id="9" name="Text Box 7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295400" y="4271817"/>
            <a:ext cx="7620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0070C0"/>
                </a:solidFill>
              </a:rPr>
              <a:t>Useful for </a:t>
            </a:r>
            <a:r>
              <a:rPr lang="en-US" sz="2800" b="1" dirty="0">
                <a:solidFill>
                  <a:srgbClr val="0070C0"/>
                </a:solidFill>
              </a:rPr>
              <a:t>short </a:t>
            </a:r>
            <a:r>
              <a:rPr lang="en-US" sz="2800" dirty="0">
                <a:solidFill>
                  <a:srgbClr val="0070C0"/>
                </a:solidFill>
              </a:rPr>
              <a:t>conditional blocks of code</a:t>
            </a:r>
          </a:p>
        </p:txBody>
      </p:sp>
      <p:sp>
        <p:nvSpPr>
          <p:cNvPr id="10" name="Rectangle 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143000" y="4038600"/>
            <a:ext cx="6629400" cy="990600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1235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04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24007" name="Rectangle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219200"/>
            <a:ext cx="8077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ADD:</a:t>
            </a:r>
            <a:r>
              <a:rPr lang="en-US" sz="3200" dirty="0">
                <a:latin typeface="+mj-lt"/>
                <a:cs typeface="Arial" charset="0"/>
              </a:rPr>
              <a:t> 	mnemonic – indicates operation to 		perform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b, c:   	</a:t>
            </a:r>
            <a:r>
              <a:rPr lang="en-US" sz="3200" dirty="0">
                <a:latin typeface="+mj-lt"/>
                <a:cs typeface="Arial" charset="0"/>
              </a:rPr>
              <a:t>source operands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a:</a:t>
            </a:r>
            <a:r>
              <a:rPr lang="en-US" sz="3200" dirty="0">
                <a:solidFill>
                  <a:schemeClr val="accent2"/>
                </a:solidFill>
                <a:latin typeface="+mj-lt"/>
                <a:cs typeface="Arial" charset="0"/>
              </a:rPr>
              <a:t>	  	</a:t>
            </a:r>
            <a:r>
              <a:rPr lang="en-US" sz="3200" dirty="0">
                <a:latin typeface="+mj-lt"/>
                <a:cs typeface="Arial" charset="0"/>
              </a:rPr>
              <a:t>destination operand</a:t>
            </a:r>
          </a:p>
        </p:txBody>
      </p:sp>
      <p:sp>
        <p:nvSpPr>
          <p:cNvPr id="1024008" name="Rectangle 8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90600" y="1447800"/>
            <a:ext cx="36576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C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latin typeface="Courier New" pitchFamily="49" charset="0"/>
                <a:cs typeface="Arial" charset="0"/>
              </a:rPr>
              <a:t>a = b + c;</a:t>
            </a:r>
          </a:p>
        </p:txBody>
      </p:sp>
      <p:sp>
        <p:nvSpPr>
          <p:cNvPr id="1024010" name="Rectangle 10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648200" y="1447800"/>
            <a:ext cx="41148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ARM Assembly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latin typeface="Courier New" pitchFamily="49" charset="0"/>
                <a:cs typeface="Arial" charset="0"/>
              </a:rPr>
              <a:t>ADD a, b, 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Instruction: Addition</a:t>
            </a:r>
          </a:p>
        </p:txBody>
      </p:sp>
    </p:spTree>
    <p:extLst>
      <p:ext uri="{BB962C8B-B14F-4D97-AF65-F5344CB8AC3E}">
        <p14:creationId xmlns:p14="http://schemas.microsoft.com/office/powerpoint/2010/main" val="995611567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81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5882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58822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524000"/>
            <a:ext cx="33528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C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8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8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 dirty="0">
                <a:latin typeface="Courier New" pitchFamily="49" charset="0"/>
                <a:cs typeface="Arial" charset="0"/>
              </a:rPr>
              <a:t>if (</a:t>
            </a:r>
            <a:r>
              <a:rPr lang="en-US" sz="1800" dirty="0" err="1">
                <a:latin typeface="Courier New" pitchFamily="49" charset="0"/>
                <a:cs typeface="Arial" charset="0"/>
              </a:rPr>
              <a:t>i</a:t>
            </a:r>
            <a:r>
              <a:rPr lang="en-US" sz="1800" dirty="0">
                <a:latin typeface="Courier New" pitchFamily="49" charset="0"/>
                <a:cs typeface="Arial" charset="0"/>
              </a:rPr>
              <a:t> == j)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 dirty="0">
                <a:latin typeface="Courier New" pitchFamily="49" charset="0"/>
                <a:cs typeface="Arial" charset="0"/>
              </a:rPr>
              <a:t>  f = g + h;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8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 dirty="0">
                <a:latin typeface="Courier New" pitchFamily="49" charset="0"/>
                <a:cs typeface="Arial" charset="0"/>
              </a:rPr>
              <a:t>else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 dirty="0">
                <a:latin typeface="Courier New" pitchFamily="49" charset="0"/>
                <a:cs typeface="Arial" charset="0"/>
              </a:rPr>
              <a:t>  f = f – </a:t>
            </a:r>
            <a:r>
              <a:rPr lang="en-US" sz="1800" dirty="0" err="1">
                <a:latin typeface="Courier New" pitchFamily="49" charset="0"/>
                <a:cs typeface="Arial" charset="0"/>
              </a:rPr>
              <a:t>i</a:t>
            </a:r>
            <a:r>
              <a:rPr lang="en-US" sz="1800" dirty="0">
                <a:latin typeface="Courier New" pitchFamily="49" charset="0"/>
                <a:cs typeface="Arial" charset="0"/>
              </a:rPr>
              <a:t>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if/else Statement</a:t>
            </a:r>
          </a:p>
        </p:txBody>
      </p:sp>
      <p:sp>
        <p:nvSpPr>
          <p:cNvPr id="7" name="Rectangle 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048000" y="1524000"/>
            <a:ext cx="5791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ARM Assembly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 dirty="0">
                <a:latin typeface="Courier New" pitchFamily="49" charset="0"/>
                <a:cs typeface="Arial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442043873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81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5882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58822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524000"/>
            <a:ext cx="33528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C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8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8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 dirty="0">
                <a:latin typeface="Courier New" pitchFamily="49" charset="0"/>
                <a:cs typeface="Arial" charset="0"/>
              </a:rPr>
              <a:t>if (</a:t>
            </a:r>
            <a:r>
              <a:rPr lang="en-US" sz="1800" dirty="0" err="1">
                <a:latin typeface="Courier New" pitchFamily="49" charset="0"/>
                <a:cs typeface="Arial" charset="0"/>
              </a:rPr>
              <a:t>i</a:t>
            </a:r>
            <a:r>
              <a:rPr lang="en-US" sz="1800" dirty="0">
                <a:latin typeface="Courier New" pitchFamily="49" charset="0"/>
                <a:cs typeface="Arial" charset="0"/>
              </a:rPr>
              <a:t> == j)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 dirty="0">
                <a:latin typeface="Courier New" pitchFamily="49" charset="0"/>
                <a:cs typeface="Arial" charset="0"/>
              </a:rPr>
              <a:t>  f = g + h;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8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 dirty="0">
                <a:latin typeface="Courier New" pitchFamily="49" charset="0"/>
                <a:cs typeface="Arial" charset="0"/>
              </a:rPr>
              <a:t>else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 dirty="0">
                <a:latin typeface="Courier New" pitchFamily="49" charset="0"/>
                <a:cs typeface="Arial" charset="0"/>
              </a:rPr>
              <a:t>  f = f – </a:t>
            </a:r>
            <a:r>
              <a:rPr lang="en-US" sz="1800" dirty="0" err="1">
                <a:latin typeface="Courier New" pitchFamily="49" charset="0"/>
                <a:cs typeface="Arial" charset="0"/>
              </a:rPr>
              <a:t>i</a:t>
            </a:r>
            <a:r>
              <a:rPr lang="en-US" sz="1800" dirty="0">
                <a:latin typeface="Courier New" pitchFamily="49" charset="0"/>
                <a:cs typeface="Arial" charset="0"/>
              </a:rPr>
              <a:t>;</a:t>
            </a:r>
          </a:p>
        </p:txBody>
      </p:sp>
      <p:sp>
        <p:nvSpPr>
          <p:cNvPr id="1058823" name="Rectangle 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048000" y="1524000"/>
            <a:ext cx="6096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ARM Assembly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 dirty="0">
                <a:latin typeface="Courier New" pitchFamily="49" charset="0"/>
                <a:cs typeface="Arial" charset="0"/>
              </a:rPr>
              <a:t>;R0=f, R1=g, R2=h, R3=</a:t>
            </a:r>
            <a:r>
              <a:rPr lang="en-US" sz="1800" dirty="0" err="1">
                <a:latin typeface="Courier New" pitchFamily="49" charset="0"/>
                <a:cs typeface="Arial" charset="0"/>
              </a:rPr>
              <a:t>i</a:t>
            </a:r>
            <a:r>
              <a:rPr lang="en-US" sz="1800" dirty="0">
                <a:latin typeface="Courier New" pitchFamily="49" charset="0"/>
                <a:cs typeface="Arial" charset="0"/>
              </a:rPr>
              <a:t>, R4=j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 dirty="0">
                <a:latin typeface="Courier New" pitchFamily="49" charset="0"/>
                <a:cs typeface="Arial" charset="0"/>
              </a:rPr>
              <a:t> CMP R3, R4</a:t>
            </a:r>
            <a:r>
              <a:rPr lang="en-US" dirty="0">
                <a:latin typeface="Courier New" pitchFamily="49" charset="0"/>
                <a:cs typeface="Arial" charset="0"/>
              </a:rPr>
              <a:t>      </a:t>
            </a:r>
            <a:r>
              <a:rPr lang="en-US" sz="1800" dirty="0">
                <a:latin typeface="Courier New" pitchFamily="49" charset="0"/>
                <a:cs typeface="Arial" charset="0"/>
              </a:rPr>
              <a:t>; set flags with R3-R4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 BNE L1          ; if </a:t>
            </a:r>
            <a:r>
              <a:rPr lang="en-US" dirty="0" err="1">
                <a:latin typeface="Courier New" pitchFamily="49" charset="0"/>
                <a:cs typeface="Arial" charset="0"/>
              </a:rPr>
              <a:t>i</a:t>
            </a:r>
            <a:r>
              <a:rPr lang="en-US" dirty="0">
                <a:latin typeface="Courier New" pitchFamily="49" charset="0"/>
                <a:cs typeface="Arial" charset="0"/>
              </a:rPr>
              <a:t>!=j, skip if block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 dirty="0">
                <a:latin typeface="Courier New" pitchFamily="49" charset="0"/>
                <a:cs typeface="Arial" charset="0"/>
              </a:rPr>
              <a:t> ADD R0, R1, R2  ; f = g + h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 B   L2          ; branch past else block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L1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 dirty="0">
                <a:latin typeface="Courier New" pitchFamily="49" charset="0"/>
                <a:cs typeface="Arial" charset="0"/>
              </a:rPr>
              <a:t> SUB R0, R0, R2  ; f = f – </a:t>
            </a:r>
            <a:r>
              <a:rPr lang="en-US" sz="1800" dirty="0" err="1">
                <a:latin typeface="Courier New" pitchFamily="49" charset="0"/>
                <a:cs typeface="Arial" charset="0"/>
              </a:rPr>
              <a:t>i</a:t>
            </a:r>
            <a:endParaRPr lang="en-US" sz="18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L2</a:t>
            </a:r>
            <a:endParaRPr lang="en-US" sz="18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 dirty="0">
                <a:latin typeface="Courier New" pitchFamily="49" charset="0"/>
                <a:cs typeface="Arial" charset="0"/>
              </a:rPr>
              <a:t>  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if/else Statement</a:t>
            </a:r>
          </a:p>
        </p:txBody>
      </p:sp>
    </p:spTree>
    <p:extLst>
      <p:ext uri="{BB962C8B-B14F-4D97-AF65-F5344CB8AC3E}">
        <p14:creationId xmlns:p14="http://schemas.microsoft.com/office/powerpoint/2010/main" val="2845809832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81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5882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58822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524000"/>
            <a:ext cx="33528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C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8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8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 dirty="0">
                <a:latin typeface="Courier New" pitchFamily="49" charset="0"/>
                <a:cs typeface="Arial" charset="0"/>
              </a:rPr>
              <a:t>if (</a:t>
            </a:r>
            <a:r>
              <a:rPr lang="en-US" sz="1800" dirty="0" err="1">
                <a:latin typeface="Courier New" pitchFamily="49" charset="0"/>
                <a:cs typeface="Arial" charset="0"/>
              </a:rPr>
              <a:t>i</a:t>
            </a:r>
            <a:r>
              <a:rPr lang="en-US" sz="1800" dirty="0">
                <a:latin typeface="Courier New" pitchFamily="49" charset="0"/>
                <a:cs typeface="Arial" charset="0"/>
              </a:rPr>
              <a:t> == j)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 dirty="0">
                <a:latin typeface="Courier New" pitchFamily="49" charset="0"/>
                <a:cs typeface="Arial" charset="0"/>
              </a:rPr>
              <a:t>  f = g + h;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 dirty="0">
                <a:latin typeface="Courier New" pitchFamily="49" charset="0"/>
                <a:cs typeface="Arial" charset="0"/>
              </a:rPr>
              <a:t>else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	</a:t>
            </a:r>
            <a:r>
              <a:rPr lang="en-US" sz="1800" dirty="0">
                <a:latin typeface="Courier New" pitchFamily="49" charset="0"/>
                <a:cs typeface="Arial" charset="0"/>
              </a:rPr>
              <a:t>f = f – </a:t>
            </a:r>
            <a:r>
              <a:rPr lang="en-US" sz="1800" dirty="0" err="1">
                <a:latin typeface="Courier New" pitchFamily="49" charset="0"/>
                <a:cs typeface="Arial" charset="0"/>
              </a:rPr>
              <a:t>i</a:t>
            </a:r>
            <a:r>
              <a:rPr lang="en-US" sz="1800" dirty="0">
                <a:latin typeface="Courier New" pitchFamily="49" charset="0"/>
                <a:cs typeface="Arial" charset="0"/>
              </a:rPr>
              <a:t>;</a:t>
            </a:r>
          </a:p>
        </p:txBody>
      </p:sp>
      <p:sp>
        <p:nvSpPr>
          <p:cNvPr id="1058823" name="Rectangle 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048000" y="1524000"/>
            <a:ext cx="6096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ARM Assembly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 dirty="0">
                <a:latin typeface="Courier New" pitchFamily="49" charset="0"/>
                <a:cs typeface="Arial" charset="0"/>
              </a:rPr>
              <a:t>;R0=f, R1=g, R2=h, R3=</a:t>
            </a:r>
            <a:r>
              <a:rPr lang="en-US" sz="1800" dirty="0" err="1">
                <a:latin typeface="Courier New" pitchFamily="49" charset="0"/>
                <a:cs typeface="Arial" charset="0"/>
              </a:rPr>
              <a:t>i</a:t>
            </a:r>
            <a:r>
              <a:rPr lang="en-US" sz="1800" dirty="0">
                <a:latin typeface="Courier New" pitchFamily="49" charset="0"/>
                <a:cs typeface="Arial" charset="0"/>
              </a:rPr>
              <a:t>, R4=j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 dirty="0">
                <a:latin typeface="Courier New" pitchFamily="49" charset="0"/>
                <a:cs typeface="Arial" charset="0"/>
              </a:rPr>
              <a:t> CMP   R3, R4</a:t>
            </a:r>
            <a:r>
              <a:rPr lang="en-US" dirty="0">
                <a:latin typeface="Courier New" pitchFamily="49" charset="0"/>
                <a:cs typeface="Arial" charset="0"/>
              </a:rPr>
              <a:t>      </a:t>
            </a:r>
            <a:r>
              <a:rPr lang="en-US" sz="1800" dirty="0">
                <a:latin typeface="Courier New" pitchFamily="49" charset="0"/>
                <a:cs typeface="Arial" charset="0"/>
              </a:rPr>
              <a:t>; set flags with R3-R4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 dirty="0">
                <a:latin typeface="Courier New" pitchFamily="49" charset="0"/>
                <a:cs typeface="Arial" charset="0"/>
              </a:rPr>
              <a:t> ADDEQ R0, R1, R2  ; if (</a:t>
            </a:r>
            <a:r>
              <a:rPr lang="en-US" sz="1800" dirty="0" err="1">
                <a:latin typeface="Courier New" pitchFamily="49" charset="0"/>
                <a:cs typeface="Arial" charset="0"/>
              </a:rPr>
              <a:t>i</a:t>
            </a:r>
            <a:r>
              <a:rPr lang="en-US" dirty="0">
                <a:latin typeface="Courier New" pitchFamily="49" charset="0"/>
                <a:cs typeface="Arial" charset="0"/>
              </a:rPr>
              <a:t>==j) </a:t>
            </a:r>
            <a:r>
              <a:rPr lang="en-US" sz="1800" dirty="0">
                <a:latin typeface="Courier New" pitchFamily="49" charset="0"/>
                <a:cs typeface="Arial" charset="0"/>
              </a:rPr>
              <a:t>f = g + h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 dirty="0">
                <a:latin typeface="Courier New" pitchFamily="49" charset="0"/>
                <a:cs typeface="Arial" charset="0"/>
              </a:rPr>
              <a:t>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 </a:t>
            </a:r>
            <a:r>
              <a:rPr lang="en-US" sz="1800" dirty="0">
                <a:latin typeface="Courier New" pitchFamily="49" charset="0"/>
                <a:cs typeface="Arial" charset="0"/>
              </a:rPr>
              <a:t>SUBNE R0, R0, R2  ; else f = f - </a:t>
            </a:r>
            <a:r>
              <a:rPr lang="en-US" sz="1800" dirty="0" err="1">
                <a:latin typeface="Courier New" pitchFamily="49" charset="0"/>
                <a:cs typeface="Arial" charset="0"/>
              </a:rPr>
              <a:t>i</a:t>
            </a:r>
            <a:endParaRPr lang="en-US" sz="18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 dirty="0">
                <a:latin typeface="Courier New" pitchFamily="49" charset="0"/>
                <a:cs typeface="Arial" charset="0"/>
              </a:rPr>
              <a:t>  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if/else Statement: Alternate Code</a:t>
            </a:r>
          </a:p>
        </p:txBody>
      </p:sp>
    </p:spTree>
    <p:extLst>
      <p:ext uri="{BB962C8B-B14F-4D97-AF65-F5344CB8AC3E}">
        <p14:creationId xmlns:p14="http://schemas.microsoft.com/office/powerpoint/2010/main" val="3123655516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81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5882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58823" name="Rectangle 7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048000" y="1524000"/>
            <a:ext cx="6096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Alternate Assembly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 dirty="0">
                <a:latin typeface="Courier New" pitchFamily="49" charset="0"/>
                <a:cs typeface="Arial" charset="0"/>
              </a:rPr>
              <a:t>;R0=f, R1=g, R2=h, R3=</a:t>
            </a:r>
            <a:r>
              <a:rPr lang="en-US" sz="1800" dirty="0" err="1">
                <a:latin typeface="Courier New" pitchFamily="49" charset="0"/>
                <a:cs typeface="Arial" charset="0"/>
              </a:rPr>
              <a:t>i</a:t>
            </a:r>
            <a:r>
              <a:rPr lang="en-US" sz="1800" dirty="0">
                <a:latin typeface="Courier New" pitchFamily="49" charset="0"/>
                <a:cs typeface="Arial" charset="0"/>
              </a:rPr>
              <a:t>, R4=j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 dirty="0">
                <a:latin typeface="Courier New" pitchFamily="49" charset="0"/>
                <a:cs typeface="Arial" charset="0"/>
              </a:rPr>
              <a:t> CMP   R3, R4</a:t>
            </a:r>
            <a:r>
              <a:rPr lang="en-US" dirty="0">
                <a:latin typeface="Courier New" pitchFamily="49" charset="0"/>
                <a:cs typeface="Arial" charset="0"/>
              </a:rPr>
              <a:t>      </a:t>
            </a:r>
            <a:r>
              <a:rPr lang="en-US" sz="1800" dirty="0">
                <a:latin typeface="Courier New" pitchFamily="49" charset="0"/>
                <a:cs typeface="Arial" charset="0"/>
              </a:rPr>
              <a:t>; set flags with R3-R4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 dirty="0">
                <a:latin typeface="Courier New" pitchFamily="49" charset="0"/>
                <a:cs typeface="Arial" charset="0"/>
              </a:rPr>
              <a:t> ADDEQ R0, R1, R2  ; if (</a:t>
            </a:r>
            <a:r>
              <a:rPr lang="en-US" sz="1800" dirty="0" err="1">
                <a:latin typeface="Courier New" pitchFamily="49" charset="0"/>
                <a:cs typeface="Arial" charset="0"/>
              </a:rPr>
              <a:t>i</a:t>
            </a:r>
            <a:r>
              <a:rPr lang="en-US" dirty="0">
                <a:latin typeface="Courier New" pitchFamily="49" charset="0"/>
                <a:cs typeface="Arial" charset="0"/>
              </a:rPr>
              <a:t>==j) </a:t>
            </a:r>
            <a:r>
              <a:rPr lang="en-US" sz="1800" dirty="0">
                <a:latin typeface="Courier New" pitchFamily="49" charset="0"/>
                <a:cs typeface="Arial" charset="0"/>
              </a:rPr>
              <a:t>f = g + h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 dirty="0">
                <a:latin typeface="Courier New" pitchFamily="49" charset="0"/>
                <a:cs typeface="Arial" charset="0"/>
              </a:rPr>
              <a:t>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 </a:t>
            </a:r>
            <a:r>
              <a:rPr lang="en-US" sz="1800" dirty="0">
                <a:latin typeface="Courier New" pitchFamily="49" charset="0"/>
                <a:cs typeface="Arial" charset="0"/>
              </a:rPr>
              <a:t>SUBNE R0, R0, R2  ; else f = f - </a:t>
            </a:r>
            <a:r>
              <a:rPr lang="en-US" sz="1800" dirty="0" err="1">
                <a:latin typeface="Courier New" pitchFamily="49" charset="0"/>
                <a:cs typeface="Arial" charset="0"/>
              </a:rPr>
              <a:t>i</a:t>
            </a:r>
            <a:endParaRPr lang="en-US" sz="18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 dirty="0">
                <a:latin typeface="Courier New" pitchFamily="49" charset="0"/>
                <a:cs typeface="Arial" charset="0"/>
              </a:rPr>
              <a:t>  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if/else Statement: Alternate Code</a:t>
            </a:r>
          </a:p>
        </p:txBody>
      </p:sp>
      <p:sp>
        <p:nvSpPr>
          <p:cNvPr id="8" name="Rectangle 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69905" y="1524000"/>
            <a:ext cx="5791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Original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8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 dirty="0">
                <a:latin typeface="Courier New" pitchFamily="49" charset="0"/>
                <a:cs typeface="Arial" charset="0"/>
              </a:rPr>
              <a:t> CMP R3, R4</a:t>
            </a:r>
            <a:r>
              <a:rPr lang="en-US" dirty="0">
                <a:latin typeface="Courier New" pitchFamily="49" charset="0"/>
                <a:cs typeface="Arial" charset="0"/>
              </a:rPr>
              <a:t>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 BNE L1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 dirty="0">
                <a:latin typeface="Courier New" pitchFamily="49" charset="0"/>
                <a:cs typeface="Arial" charset="0"/>
              </a:rPr>
              <a:t> ADD R0, R1, R2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 B   L2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L1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 dirty="0">
                <a:latin typeface="Courier New" pitchFamily="49" charset="0"/>
                <a:cs typeface="Arial" charset="0"/>
              </a:rPr>
              <a:t> SUB R0, R0, R2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L2</a:t>
            </a:r>
            <a:endParaRPr lang="en-US" sz="18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 dirty="0">
                <a:latin typeface="Courier New" pitchFamily="49" charset="0"/>
                <a:cs typeface="Arial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520115612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74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174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62665" y="971080"/>
            <a:ext cx="39624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solidFill>
                  <a:schemeClr val="accent1"/>
                </a:solidFill>
                <a:latin typeface="+mj-lt"/>
                <a:cs typeface="Arial" charset="0"/>
              </a:rPr>
              <a:t>C </a:t>
            </a: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// determines the power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// of x such that 2</a:t>
            </a:r>
            <a:r>
              <a:rPr lang="en-US" sz="1600" baseline="30000" dirty="0">
                <a:latin typeface="Courier New" pitchFamily="49" charset="0"/>
                <a:cs typeface="Arial" charset="0"/>
              </a:rPr>
              <a:t>x</a:t>
            </a:r>
            <a:r>
              <a:rPr lang="en-US" sz="1600" dirty="0">
                <a:latin typeface="Courier New" pitchFamily="49" charset="0"/>
                <a:cs typeface="Arial" charset="0"/>
              </a:rPr>
              <a:t> = 128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 err="1">
                <a:latin typeface="Courier New" pitchFamily="49" charset="0"/>
                <a:cs typeface="Arial" charset="0"/>
              </a:rPr>
              <a:t>int</a:t>
            </a:r>
            <a:r>
              <a:rPr lang="en-US" sz="1600" dirty="0">
                <a:latin typeface="Courier New" pitchFamily="49" charset="0"/>
                <a:cs typeface="Arial" charset="0"/>
              </a:rPr>
              <a:t> </a:t>
            </a:r>
            <a:r>
              <a:rPr lang="en-US" sz="1600" dirty="0" err="1">
                <a:latin typeface="Courier New" pitchFamily="49" charset="0"/>
                <a:cs typeface="Arial" charset="0"/>
              </a:rPr>
              <a:t>pow</a:t>
            </a:r>
            <a:r>
              <a:rPr lang="en-US" sz="1600" dirty="0">
                <a:latin typeface="Courier New" pitchFamily="49" charset="0"/>
                <a:cs typeface="Arial" charset="0"/>
              </a:rPr>
              <a:t> = 1;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 err="1">
                <a:latin typeface="Courier New" pitchFamily="49" charset="0"/>
                <a:cs typeface="Arial" charset="0"/>
              </a:rPr>
              <a:t>int</a:t>
            </a:r>
            <a:r>
              <a:rPr lang="en-US" sz="1600" dirty="0">
                <a:latin typeface="Courier New" pitchFamily="49" charset="0"/>
                <a:cs typeface="Arial" charset="0"/>
              </a:rPr>
              <a:t> x   = 0;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6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6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while (pow != 128) {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6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  pow = pow * 2;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  x = x + 1;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}</a:t>
            </a:r>
          </a:p>
        </p:txBody>
      </p:sp>
      <p:sp>
        <p:nvSpPr>
          <p:cNvPr id="1311749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39265" y="971080"/>
            <a:ext cx="4953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ARM Assembly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600" dirty="0">
              <a:latin typeface="Courier New" pitchFamily="49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while Loops</a:t>
            </a:r>
          </a:p>
        </p:txBody>
      </p:sp>
    </p:spTree>
    <p:extLst>
      <p:ext uri="{BB962C8B-B14F-4D97-AF65-F5344CB8AC3E}">
        <p14:creationId xmlns:p14="http://schemas.microsoft.com/office/powerpoint/2010/main" val="3302490044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74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174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62665" y="971080"/>
            <a:ext cx="39624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C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// determines the power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// of x such that 2</a:t>
            </a:r>
            <a:r>
              <a:rPr lang="en-US" sz="1600" baseline="30000" dirty="0">
                <a:latin typeface="Courier New" pitchFamily="49" charset="0"/>
                <a:cs typeface="Arial" charset="0"/>
              </a:rPr>
              <a:t>x</a:t>
            </a:r>
            <a:r>
              <a:rPr lang="en-US" sz="1600" dirty="0">
                <a:latin typeface="Courier New" pitchFamily="49" charset="0"/>
                <a:cs typeface="Arial" charset="0"/>
              </a:rPr>
              <a:t> = 128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 err="1">
                <a:latin typeface="Courier New" pitchFamily="49" charset="0"/>
                <a:cs typeface="Arial" charset="0"/>
              </a:rPr>
              <a:t>int</a:t>
            </a:r>
            <a:r>
              <a:rPr lang="en-US" sz="1600" dirty="0">
                <a:latin typeface="Courier New" pitchFamily="49" charset="0"/>
                <a:cs typeface="Arial" charset="0"/>
              </a:rPr>
              <a:t> </a:t>
            </a:r>
            <a:r>
              <a:rPr lang="en-US" sz="1600" dirty="0" err="1">
                <a:latin typeface="Courier New" pitchFamily="49" charset="0"/>
                <a:cs typeface="Arial" charset="0"/>
              </a:rPr>
              <a:t>pow</a:t>
            </a:r>
            <a:r>
              <a:rPr lang="en-US" sz="1600" dirty="0">
                <a:latin typeface="Courier New" pitchFamily="49" charset="0"/>
                <a:cs typeface="Arial" charset="0"/>
              </a:rPr>
              <a:t> = 1;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 err="1">
                <a:latin typeface="Courier New" pitchFamily="49" charset="0"/>
                <a:cs typeface="Arial" charset="0"/>
              </a:rPr>
              <a:t>int</a:t>
            </a:r>
            <a:r>
              <a:rPr lang="en-US" sz="1600" dirty="0">
                <a:latin typeface="Courier New" pitchFamily="49" charset="0"/>
                <a:cs typeface="Arial" charset="0"/>
              </a:rPr>
              <a:t> x   = 0;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6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6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while (pow != 128) {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6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  pow = pow * 2;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  x = x + 1;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}</a:t>
            </a:r>
          </a:p>
        </p:txBody>
      </p:sp>
      <p:sp>
        <p:nvSpPr>
          <p:cNvPr id="1311749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39265" y="971080"/>
            <a:ext cx="4953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ARM Assembly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; R0 = pow, R1 = x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  MOV	R0, #1		; pow = 1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  MOV	R1, #0		; x = 0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6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WHILE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  CMP R0, #128		; R0-128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  BEQ DONE		; if (pow==128) 			; exit loop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  LSL R0, R0, #1	; pow=pow*2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  ADD R1, R1, #1	; x=x+1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  B   WHILE		; repeat loop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6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DONE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while Loops</a:t>
            </a:r>
          </a:p>
        </p:txBody>
      </p:sp>
    </p:spTree>
    <p:extLst>
      <p:ext uri="{BB962C8B-B14F-4D97-AF65-F5344CB8AC3E}">
        <p14:creationId xmlns:p14="http://schemas.microsoft.com/office/powerpoint/2010/main" val="746916373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74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174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62665" y="971080"/>
            <a:ext cx="39624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C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// determines the power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// of x such that 2</a:t>
            </a:r>
            <a:r>
              <a:rPr lang="en-US" sz="1600" baseline="30000" dirty="0">
                <a:latin typeface="Courier New" pitchFamily="49" charset="0"/>
                <a:cs typeface="Arial" charset="0"/>
              </a:rPr>
              <a:t>x</a:t>
            </a:r>
            <a:r>
              <a:rPr lang="en-US" sz="1600" dirty="0">
                <a:latin typeface="Courier New" pitchFamily="49" charset="0"/>
                <a:cs typeface="Arial" charset="0"/>
              </a:rPr>
              <a:t> = 128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 err="1">
                <a:latin typeface="Courier New" pitchFamily="49" charset="0"/>
                <a:cs typeface="Arial" charset="0"/>
              </a:rPr>
              <a:t>int</a:t>
            </a:r>
            <a:r>
              <a:rPr lang="en-US" sz="1600" dirty="0">
                <a:latin typeface="Courier New" pitchFamily="49" charset="0"/>
                <a:cs typeface="Arial" charset="0"/>
              </a:rPr>
              <a:t> </a:t>
            </a:r>
            <a:r>
              <a:rPr lang="en-US" sz="1600" dirty="0" err="1">
                <a:latin typeface="Courier New" pitchFamily="49" charset="0"/>
                <a:cs typeface="Arial" charset="0"/>
              </a:rPr>
              <a:t>pow</a:t>
            </a:r>
            <a:r>
              <a:rPr lang="en-US" sz="1600" dirty="0">
                <a:latin typeface="Courier New" pitchFamily="49" charset="0"/>
                <a:cs typeface="Arial" charset="0"/>
              </a:rPr>
              <a:t> = 1;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 err="1">
                <a:latin typeface="Courier New" pitchFamily="49" charset="0"/>
                <a:cs typeface="Arial" charset="0"/>
              </a:rPr>
              <a:t>int</a:t>
            </a:r>
            <a:r>
              <a:rPr lang="en-US" sz="1600" dirty="0">
                <a:latin typeface="Courier New" pitchFamily="49" charset="0"/>
                <a:cs typeface="Arial" charset="0"/>
              </a:rPr>
              <a:t> x   = 0;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6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6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while (pow != 128) {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6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  pow = pow * 2;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  x = x + 1;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}</a:t>
            </a:r>
          </a:p>
        </p:txBody>
      </p:sp>
      <p:sp>
        <p:nvSpPr>
          <p:cNvPr id="1311749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39265" y="971080"/>
            <a:ext cx="4953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ARM Assembly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; R0 = pow, R1 = x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  MOV	R0, #1		; pow = 1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  MOV	R1, #0		; x = 0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6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WHILE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  CMP R0, #128		; R0-128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  BEQ DONE		; if (pow==128) 			; exit loop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  LSL R0, R0, #1	; pow=pow*2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  ADD R1, R1, #1	; x=x+1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  B   WHILE		; repeat loop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6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DONE</a:t>
            </a:r>
          </a:p>
        </p:txBody>
      </p:sp>
      <p:sp>
        <p:nvSpPr>
          <p:cNvPr id="1311750" name="Text Box 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79220" y="5013325"/>
            <a:ext cx="7086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>
                <a:solidFill>
                  <a:srgbClr val="0070C0"/>
                </a:solidFill>
              </a:rPr>
              <a:t>Assembly tests for the opposite case (</a:t>
            </a:r>
            <a:r>
              <a:rPr lang="en-US" sz="2000" b="1" dirty="0" err="1">
                <a:solidFill>
                  <a:srgbClr val="0070C0"/>
                </a:solidFill>
                <a:latin typeface="Courier New" pitchFamily="49" charset="0"/>
              </a:rPr>
              <a:t>pow</a:t>
            </a:r>
            <a:r>
              <a:rPr lang="en-US" sz="2000" b="1" dirty="0">
                <a:solidFill>
                  <a:srgbClr val="0070C0"/>
                </a:solidFill>
                <a:latin typeface="Courier New" pitchFamily="49" charset="0"/>
              </a:rPr>
              <a:t> == 128</a:t>
            </a:r>
            <a:r>
              <a:rPr lang="en-US" sz="2000" b="1" dirty="0">
                <a:solidFill>
                  <a:srgbClr val="0070C0"/>
                </a:solidFill>
              </a:rPr>
              <a:t>) of the C code (</a:t>
            </a:r>
            <a:r>
              <a:rPr lang="en-US" sz="2000" b="1" dirty="0" err="1">
                <a:solidFill>
                  <a:srgbClr val="0070C0"/>
                </a:solidFill>
                <a:latin typeface="Courier New" pitchFamily="49" charset="0"/>
              </a:rPr>
              <a:t>pow</a:t>
            </a:r>
            <a:r>
              <a:rPr lang="en-US" sz="2000" b="1" dirty="0">
                <a:solidFill>
                  <a:srgbClr val="0070C0"/>
                </a:solidFill>
                <a:latin typeface="Courier New" pitchFamily="49" charset="0"/>
              </a:rPr>
              <a:t> != 128</a:t>
            </a:r>
            <a:r>
              <a:rPr lang="en-US" sz="2000" b="1" dirty="0">
                <a:solidFill>
                  <a:srgbClr val="0070C0"/>
                </a:solidFill>
              </a:rPr>
              <a:t>).</a:t>
            </a:r>
          </a:p>
        </p:txBody>
      </p:sp>
      <p:sp>
        <p:nvSpPr>
          <p:cNvPr id="1311751" name="Rectangle 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98220" y="4953000"/>
            <a:ext cx="7315200" cy="762000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while Loops</a:t>
            </a:r>
          </a:p>
        </p:txBody>
      </p:sp>
    </p:spTree>
    <p:extLst>
      <p:ext uri="{BB962C8B-B14F-4D97-AF65-F5344CB8AC3E}">
        <p14:creationId xmlns:p14="http://schemas.microsoft.com/office/powerpoint/2010/main" val="746916373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893" name="Rectangle 5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347449" y="1143000"/>
            <a:ext cx="8564315" cy="5181600"/>
          </a:xfrm>
        </p:spPr>
        <p:txBody>
          <a:bodyPr/>
          <a:lstStyle/>
          <a:p>
            <a:pPr>
              <a:spcBef>
                <a:spcPts val="0"/>
              </a:spcBef>
              <a:buFontTx/>
              <a:buNone/>
            </a:pPr>
            <a:r>
              <a:rPr lang="en-US" b="1" dirty="0">
                <a:latin typeface="+mj-lt"/>
              </a:rPr>
              <a:t> </a:t>
            </a:r>
            <a:r>
              <a:rPr lang="en-US" sz="2400" b="1" spc="-100" dirty="0">
                <a:latin typeface="Courier New" panose="02070309020205020404" pitchFamily="49" charset="0"/>
                <a:cs typeface="Courier New" panose="02070309020205020404" pitchFamily="49" charset="0"/>
              </a:rPr>
              <a:t>for (initialization; condition; loop operation)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2400" b="1" spc="-100" dirty="0">
                <a:latin typeface="Courier New" panose="02070309020205020404" pitchFamily="49" charset="0"/>
                <a:cs typeface="Courier New" panose="02070309020205020404" pitchFamily="49" charset="0"/>
              </a:rPr>
              <a:t>   statement</a:t>
            </a:r>
          </a:p>
          <a:p>
            <a:pPr>
              <a:buFontTx/>
              <a:buNone/>
            </a:pPr>
            <a:endParaRPr lang="en-US" sz="2000" dirty="0">
              <a:latin typeface="Courier New" pitchFamily="49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Courier New" pitchFamily="49" charset="0"/>
              </a:rPr>
              <a:t>initialization:</a:t>
            </a:r>
            <a:r>
              <a:rPr lang="en-US" sz="2400" dirty="0"/>
              <a:t> executes before the loop begins</a:t>
            </a:r>
          </a:p>
          <a:p>
            <a:r>
              <a:rPr lang="en-US" sz="2400" b="1" dirty="0">
                <a:solidFill>
                  <a:srgbClr val="0070C0"/>
                </a:solidFill>
                <a:latin typeface="Courier New" pitchFamily="49" charset="0"/>
              </a:rPr>
              <a:t>condition:</a:t>
            </a:r>
            <a:r>
              <a:rPr lang="en-US" sz="2400" dirty="0"/>
              <a:t> is tested at the beginning of each iteration</a:t>
            </a:r>
          </a:p>
          <a:p>
            <a:r>
              <a:rPr lang="en-US" sz="2400" b="1" dirty="0">
                <a:solidFill>
                  <a:srgbClr val="0070C0"/>
                </a:solidFill>
                <a:latin typeface="Courier New" pitchFamily="49" charset="0"/>
              </a:rPr>
              <a:t>loop operation:</a:t>
            </a:r>
            <a:r>
              <a:rPr lang="en-US" sz="2400" dirty="0"/>
              <a:t> executes at the end of each iteration</a:t>
            </a:r>
          </a:p>
          <a:p>
            <a:r>
              <a:rPr lang="en-US" sz="2400" b="1" dirty="0">
                <a:solidFill>
                  <a:srgbClr val="0070C0"/>
                </a:solidFill>
                <a:latin typeface="Courier New" pitchFamily="49" charset="0"/>
              </a:rPr>
              <a:t>statement:</a:t>
            </a:r>
            <a:r>
              <a:rPr lang="en-US" sz="2400" dirty="0"/>
              <a:t> executes each time the condition is met</a:t>
            </a:r>
          </a:p>
          <a:p>
            <a:pPr>
              <a:buFontTx/>
              <a:buNone/>
            </a:pPr>
            <a:endParaRPr lang="en-US" sz="2400" dirty="0"/>
          </a:p>
        </p:txBody>
      </p:sp>
      <p:sp>
        <p:nvSpPr>
          <p:cNvPr id="106189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for Loops</a:t>
            </a:r>
          </a:p>
        </p:txBody>
      </p:sp>
    </p:spTree>
    <p:extLst>
      <p:ext uri="{BB962C8B-B14F-4D97-AF65-F5344CB8AC3E}">
        <p14:creationId xmlns:p14="http://schemas.microsoft.com/office/powerpoint/2010/main" val="3147946953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24260" y="1143000"/>
            <a:ext cx="39624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C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// adds numbers from 1-9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 err="1">
                <a:latin typeface="Courier New" pitchFamily="49" charset="0"/>
                <a:cs typeface="Arial" charset="0"/>
              </a:rPr>
              <a:t>int</a:t>
            </a:r>
            <a:r>
              <a:rPr lang="en-US" sz="1600" dirty="0">
                <a:latin typeface="Courier New" pitchFamily="49" charset="0"/>
                <a:cs typeface="Arial" charset="0"/>
              </a:rPr>
              <a:t> sum = 0;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 err="1">
                <a:latin typeface="Courier New" pitchFamily="49" charset="0"/>
                <a:cs typeface="Arial" charset="0"/>
              </a:rPr>
              <a:t>int</a:t>
            </a:r>
            <a:r>
              <a:rPr lang="en-US" sz="1600" dirty="0">
                <a:latin typeface="Courier New" pitchFamily="49" charset="0"/>
                <a:cs typeface="Arial" charset="0"/>
              </a:rPr>
              <a:t> </a:t>
            </a:r>
            <a:r>
              <a:rPr lang="en-US" sz="1600" dirty="0" err="1">
                <a:latin typeface="Courier New" pitchFamily="49" charset="0"/>
                <a:cs typeface="Arial" charset="0"/>
              </a:rPr>
              <a:t>i</a:t>
            </a:r>
            <a:r>
              <a:rPr lang="en-US" sz="1600" dirty="0">
                <a:latin typeface="Courier New" pitchFamily="49" charset="0"/>
                <a:cs typeface="Arial" charset="0"/>
              </a:rPr>
              <a:t>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6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6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for (</a:t>
            </a:r>
            <a:r>
              <a:rPr lang="en-US" sz="1600" dirty="0" err="1">
                <a:latin typeface="Courier New" pitchFamily="49" charset="0"/>
                <a:cs typeface="Arial" charset="0"/>
              </a:rPr>
              <a:t>i</a:t>
            </a:r>
            <a:r>
              <a:rPr lang="en-US" sz="1600" dirty="0">
                <a:latin typeface="Courier New" pitchFamily="49" charset="0"/>
                <a:cs typeface="Arial" charset="0"/>
              </a:rPr>
              <a:t>=1; </a:t>
            </a:r>
            <a:r>
              <a:rPr lang="en-US" sz="1600" dirty="0" err="1">
                <a:latin typeface="Courier New" pitchFamily="49" charset="0"/>
                <a:cs typeface="Arial" charset="0"/>
              </a:rPr>
              <a:t>i</a:t>
            </a:r>
            <a:r>
              <a:rPr lang="en-US" sz="1600" dirty="0">
                <a:latin typeface="Courier New" pitchFamily="49" charset="0"/>
                <a:cs typeface="Arial" charset="0"/>
              </a:rPr>
              <a:t>!=10; </a:t>
            </a:r>
            <a:r>
              <a:rPr lang="en-US" sz="1600" dirty="0" err="1">
                <a:latin typeface="Courier New" pitchFamily="49" charset="0"/>
                <a:cs typeface="Arial" charset="0"/>
              </a:rPr>
              <a:t>i</a:t>
            </a:r>
            <a:r>
              <a:rPr lang="en-US" sz="1600" dirty="0">
                <a:latin typeface="Courier New" pitchFamily="49" charset="0"/>
                <a:cs typeface="Arial" charset="0"/>
              </a:rPr>
              <a:t>=i+1)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	sum = sum + </a:t>
            </a:r>
            <a:r>
              <a:rPr lang="en-US" sz="1600" dirty="0" err="1">
                <a:latin typeface="Courier New" pitchFamily="49" charset="0"/>
                <a:cs typeface="Arial" charset="0"/>
              </a:rPr>
              <a:t>i</a:t>
            </a:r>
            <a:r>
              <a:rPr lang="en-US" sz="1600" dirty="0">
                <a:latin typeface="Courier New" pitchFamily="49" charset="0"/>
                <a:cs typeface="Arial" charset="0"/>
              </a:rPr>
              <a:t>;</a:t>
            </a:r>
          </a:p>
        </p:txBody>
      </p:sp>
      <p:sp>
        <p:nvSpPr>
          <p:cNvPr id="6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700860" y="1143000"/>
            <a:ext cx="4953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ARM Assembly Code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for Loops</a:t>
            </a:r>
          </a:p>
        </p:txBody>
      </p:sp>
    </p:spTree>
    <p:extLst>
      <p:ext uri="{BB962C8B-B14F-4D97-AF65-F5344CB8AC3E}">
        <p14:creationId xmlns:p14="http://schemas.microsoft.com/office/powerpoint/2010/main" val="506738119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24260" y="1143000"/>
            <a:ext cx="39624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C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// adds numbers from 1-9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 err="1">
                <a:latin typeface="Courier New" pitchFamily="49" charset="0"/>
                <a:cs typeface="Arial" charset="0"/>
              </a:rPr>
              <a:t>int</a:t>
            </a:r>
            <a:r>
              <a:rPr lang="en-US" sz="1600" dirty="0">
                <a:latin typeface="Courier New" pitchFamily="49" charset="0"/>
                <a:cs typeface="Arial" charset="0"/>
              </a:rPr>
              <a:t> sum = 0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6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6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for (</a:t>
            </a:r>
            <a:r>
              <a:rPr lang="en-US" sz="1600" dirty="0" err="1">
                <a:latin typeface="Courier New" pitchFamily="49" charset="0"/>
                <a:cs typeface="Arial" charset="0"/>
              </a:rPr>
              <a:t>i</a:t>
            </a:r>
            <a:r>
              <a:rPr lang="en-US" sz="1600" dirty="0">
                <a:latin typeface="Courier New" pitchFamily="49" charset="0"/>
                <a:cs typeface="Arial" charset="0"/>
              </a:rPr>
              <a:t>=1; </a:t>
            </a:r>
            <a:r>
              <a:rPr lang="en-US" sz="1600" dirty="0" err="1">
                <a:latin typeface="Courier New" pitchFamily="49" charset="0"/>
                <a:cs typeface="Arial" charset="0"/>
              </a:rPr>
              <a:t>i</a:t>
            </a:r>
            <a:r>
              <a:rPr lang="en-US" sz="1600" dirty="0">
                <a:latin typeface="Courier New" pitchFamily="49" charset="0"/>
                <a:cs typeface="Arial" charset="0"/>
              </a:rPr>
              <a:t>!=10; </a:t>
            </a:r>
            <a:r>
              <a:rPr lang="en-US" sz="1600" dirty="0" err="1">
                <a:latin typeface="Courier New" pitchFamily="49" charset="0"/>
                <a:cs typeface="Arial" charset="0"/>
              </a:rPr>
              <a:t>i</a:t>
            </a:r>
            <a:r>
              <a:rPr lang="en-US" sz="1600" dirty="0">
                <a:latin typeface="Courier New" pitchFamily="49" charset="0"/>
                <a:cs typeface="Arial" charset="0"/>
              </a:rPr>
              <a:t>=i+1)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	sum = sum + </a:t>
            </a:r>
            <a:r>
              <a:rPr lang="en-US" sz="1600" dirty="0" err="1">
                <a:latin typeface="Courier New" pitchFamily="49" charset="0"/>
                <a:cs typeface="Arial" charset="0"/>
              </a:rPr>
              <a:t>i</a:t>
            </a:r>
            <a:r>
              <a:rPr lang="en-US" sz="1600" dirty="0">
                <a:latin typeface="Courier New" pitchFamily="49" charset="0"/>
                <a:cs typeface="Arial" charset="0"/>
              </a:rPr>
              <a:t>;</a:t>
            </a:r>
          </a:p>
        </p:txBody>
      </p:sp>
      <p:sp>
        <p:nvSpPr>
          <p:cNvPr id="6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700860" y="1143000"/>
            <a:ext cx="544314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ARM Assembly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; R0 = </a:t>
            </a:r>
            <a:r>
              <a:rPr lang="en-US" sz="1600" dirty="0" err="1">
                <a:latin typeface="Courier New" pitchFamily="49" charset="0"/>
                <a:cs typeface="Arial" charset="0"/>
              </a:rPr>
              <a:t>i</a:t>
            </a:r>
            <a:r>
              <a:rPr lang="en-US" sz="1600" dirty="0">
                <a:latin typeface="Courier New" pitchFamily="49" charset="0"/>
                <a:cs typeface="Arial" charset="0"/>
              </a:rPr>
              <a:t>, R1 = sum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  MOV	R0, #1		; </a:t>
            </a:r>
            <a:r>
              <a:rPr lang="en-US" sz="1600" dirty="0" err="1">
                <a:latin typeface="Courier New" pitchFamily="49" charset="0"/>
                <a:cs typeface="Arial" charset="0"/>
              </a:rPr>
              <a:t>i</a:t>
            </a:r>
            <a:r>
              <a:rPr lang="en-US" sz="1600" dirty="0">
                <a:latin typeface="Courier New" pitchFamily="49" charset="0"/>
                <a:cs typeface="Arial" charset="0"/>
              </a:rPr>
              <a:t> = 1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  MOV	R1, #0		; sum = 0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6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FOR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  CMP R0, #10		; R0-10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  BEQ DONE		; if (</a:t>
            </a:r>
            <a:r>
              <a:rPr lang="en-US" sz="1600" dirty="0" err="1">
                <a:latin typeface="Courier New" pitchFamily="49" charset="0"/>
                <a:cs typeface="Arial" charset="0"/>
              </a:rPr>
              <a:t>i</a:t>
            </a:r>
            <a:r>
              <a:rPr lang="en-US" sz="1600" dirty="0">
                <a:latin typeface="Courier New" pitchFamily="49" charset="0"/>
                <a:cs typeface="Arial" charset="0"/>
              </a:rPr>
              <a:t>==10) 				; exit loop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  ADD R1, R1, R0	; sum=sum + </a:t>
            </a:r>
            <a:r>
              <a:rPr lang="en-US" sz="1600" dirty="0" err="1">
                <a:latin typeface="Courier New" pitchFamily="49" charset="0"/>
                <a:cs typeface="Arial" charset="0"/>
              </a:rPr>
              <a:t>i</a:t>
            </a:r>
            <a:endParaRPr lang="en-US" sz="16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  ADD R0, R0, #1	; </a:t>
            </a:r>
            <a:r>
              <a:rPr lang="en-US" sz="1600" dirty="0" err="1">
                <a:latin typeface="Courier New" pitchFamily="49" charset="0"/>
                <a:cs typeface="Arial" charset="0"/>
              </a:rPr>
              <a:t>i</a:t>
            </a:r>
            <a:r>
              <a:rPr lang="en-US" sz="1600" dirty="0">
                <a:latin typeface="Courier New" pitchFamily="49" charset="0"/>
                <a:cs typeface="Arial" charset="0"/>
              </a:rPr>
              <a:t> = </a:t>
            </a:r>
            <a:r>
              <a:rPr lang="en-US" sz="1600" dirty="0" err="1">
                <a:latin typeface="Courier New" pitchFamily="49" charset="0"/>
                <a:cs typeface="Arial" charset="0"/>
              </a:rPr>
              <a:t>i</a:t>
            </a:r>
            <a:r>
              <a:rPr lang="en-US" sz="1600" dirty="0">
                <a:latin typeface="Courier New" pitchFamily="49" charset="0"/>
                <a:cs typeface="Arial" charset="0"/>
              </a:rPr>
              <a:t> + 1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  B   FOR		; repeat loop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6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DONE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for Loops</a:t>
            </a:r>
          </a:p>
        </p:txBody>
      </p:sp>
    </p:spTree>
    <p:extLst>
      <p:ext uri="{BB962C8B-B14F-4D97-AF65-F5344CB8AC3E}">
        <p14:creationId xmlns:p14="http://schemas.microsoft.com/office/powerpoint/2010/main" val="26118676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755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9875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57200" y="1219200"/>
            <a:ext cx="8077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latin typeface="+mj-lt"/>
                <a:cs typeface="Arial" charset="0"/>
              </a:rPr>
              <a:t>Similar to addition - only mnemonic changes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SUB:</a:t>
            </a:r>
            <a:r>
              <a:rPr lang="en-US" sz="3200" dirty="0">
                <a:latin typeface="+mj-lt"/>
                <a:cs typeface="Arial" charset="0"/>
              </a:rPr>
              <a:t> 	mnemonic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b, c:  	</a:t>
            </a:r>
            <a:r>
              <a:rPr lang="en-US" sz="3200" dirty="0">
                <a:latin typeface="+mj-lt"/>
                <a:cs typeface="Arial" charset="0"/>
              </a:rPr>
              <a:t>source operands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a:</a:t>
            </a:r>
            <a:r>
              <a:rPr lang="en-US" sz="3200" dirty="0">
                <a:solidFill>
                  <a:srgbClr val="0070C0"/>
                </a:solidFill>
                <a:latin typeface="+mj-lt"/>
                <a:cs typeface="Arial" charset="0"/>
              </a:rPr>
              <a:t>	</a:t>
            </a:r>
            <a:r>
              <a:rPr lang="en-US" sz="3200" dirty="0">
                <a:solidFill>
                  <a:schemeClr val="accent2"/>
                </a:solidFill>
                <a:latin typeface="+mj-lt"/>
                <a:cs typeface="Arial" charset="0"/>
              </a:rPr>
              <a:t>   	</a:t>
            </a:r>
            <a:r>
              <a:rPr lang="en-US" sz="3200" dirty="0">
                <a:latin typeface="+mj-lt"/>
                <a:cs typeface="Arial" charset="0"/>
              </a:rPr>
              <a:t>destination operand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109875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90600" y="2286000"/>
            <a:ext cx="36576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C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latin typeface="Courier New" pitchFamily="49" charset="0"/>
                <a:cs typeface="Arial" charset="0"/>
              </a:rPr>
              <a:t>a = b - c;</a:t>
            </a:r>
          </a:p>
        </p:txBody>
      </p:sp>
      <p:sp>
        <p:nvSpPr>
          <p:cNvPr id="1098758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648200" y="2286000"/>
            <a:ext cx="36576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ARM assembly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latin typeface="Courier New" pitchFamily="49" charset="0"/>
                <a:cs typeface="Arial" charset="0"/>
              </a:rPr>
              <a:t>SUB a, b, 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Instruction: Subtraction</a:t>
            </a:r>
          </a:p>
        </p:txBody>
      </p:sp>
    </p:spTree>
    <p:extLst>
      <p:ext uri="{BB962C8B-B14F-4D97-AF65-F5344CB8AC3E}">
        <p14:creationId xmlns:p14="http://schemas.microsoft.com/office/powerpoint/2010/main" val="2096807695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25495" y="1014365"/>
            <a:ext cx="78486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/>
              <a:t>In ARM, decremented loop variables are more efficient</a:t>
            </a:r>
          </a:p>
          <a:p>
            <a:pPr lvl="2"/>
            <a:endParaRPr lang="en-US" sz="2600" dirty="0"/>
          </a:p>
        </p:txBody>
      </p:sp>
      <p:sp>
        <p:nvSpPr>
          <p:cNvPr id="7" name="TextBox 6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for Loops: Decremented Loops</a:t>
            </a:r>
          </a:p>
        </p:txBody>
      </p:sp>
    </p:spTree>
    <p:extLst>
      <p:ext uri="{BB962C8B-B14F-4D97-AF65-F5344CB8AC3E}">
        <p14:creationId xmlns:p14="http://schemas.microsoft.com/office/powerpoint/2010/main" val="201635160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28545" y="1619110"/>
            <a:ext cx="39624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C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// adds numbers from 1-9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 err="1">
                <a:latin typeface="Courier New" pitchFamily="49" charset="0"/>
                <a:cs typeface="Arial" charset="0"/>
              </a:rPr>
              <a:t>int</a:t>
            </a:r>
            <a:r>
              <a:rPr lang="en-US" sz="1600" dirty="0">
                <a:latin typeface="Courier New" pitchFamily="49" charset="0"/>
                <a:cs typeface="Arial" charset="0"/>
              </a:rPr>
              <a:t> sum = 0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6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6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for (</a:t>
            </a:r>
            <a:r>
              <a:rPr lang="en-US" sz="1600" dirty="0" err="1">
                <a:latin typeface="Courier New" pitchFamily="49" charset="0"/>
                <a:cs typeface="Arial" charset="0"/>
              </a:rPr>
              <a:t>i</a:t>
            </a:r>
            <a:r>
              <a:rPr lang="en-US" sz="1600" dirty="0">
                <a:latin typeface="Courier New" pitchFamily="49" charset="0"/>
                <a:cs typeface="Arial" charset="0"/>
              </a:rPr>
              <a:t>=9; </a:t>
            </a:r>
            <a:r>
              <a:rPr lang="en-US" sz="1600" dirty="0" err="1">
                <a:latin typeface="Courier New" pitchFamily="49" charset="0"/>
                <a:cs typeface="Arial" charset="0"/>
              </a:rPr>
              <a:t>i</a:t>
            </a:r>
            <a:r>
              <a:rPr lang="en-US" sz="1600" dirty="0">
                <a:latin typeface="Courier New" pitchFamily="49" charset="0"/>
                <a:cs typeface="Arial" charset="0"/>
              </a:rPr>
              <a:t>!=0; </a:t>
            </a:r>
            <a:r>
              <a:rPr lang="en-US" sz="1600" dirty="0" err="1">
                <a:latin typeface="Courier New" pitchFamily="49" charset="0"/>
                <a:cs typeface="Arial" charset="0"/>
              </a:rPr>
              <a:t>i</a:t>
            </a:r>
            <a:r>
              <a:rPr lang="en-US" sz="1600" dirty="0">
                <a:latin typeface="Courier New" pitchFamily="49" charset="0"/>
                <a:cs typeface="Arial" charset="0"/>
              </a:rPr>
              <a:t>=i-1)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	sum = sum + </a:t>
            </a:r>
            <a:r>
              <a:rPr lang="en-US" sz="1600" dirty="0" err="1">
                <a:latin typeface="Courier New" pitchFamily="49" charset="0"/>
                <a:cs typeface="Arial" charset="0"/>
              </a:rPr>
              <a:t>i</a:t>
            </a:r>
            <a:r>
              <a:rPr lang="en-US" sz="1600" dirty="0">
                <a:latin typeface="Courier New" pitchFamily="49" charset="0"/>
                <a:cs typeface="Arial" charset="0"/>
              </a:rPr>
              <a:t>;</a:t>
            </a:r>
          </a:p>
        </p:txBody>
      </p:sp>
      <p:sp>
        <p:nvSpPr>
          <p:cNvPr id="6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805144" y="1619110"/>
            <a:ext cx="533885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ARM Assembly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; R0 = </a:t>
            </a:r>
            <a:r>
              <a:rPr lang="en-US" sz="1600" dirty="0" err="1">
                <a:latin typeface="Courier New" pitchFamily="49" charset="0"/>
                <a:cs typeface="Arial" charset="0"/>
              </a:rPr>
              <a:t>i</a:t>
            </a:r>
            <a:r>
              <a:rPr lang="en-US" sz="1600" dirty="0">
                <a:latin typeface="Courier New" pitchFamily="49" charset="0"/>
                <a:cs typeface="Arial" charset="0"/>
              </a:rPr>
              <a:t>, R1 = sum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  MOV	R0, #9		; </a:t>
            </a:r>
            <a:r>
              <a:rPr lang="en-US" sz="1600" dirty="0" err="1">
                <a:latin typeface="Courier New" pitchFamily="49" charset="0"/>
                <a:cs typeface="Arial" charset="0"/>
              </a:rPr>
              <a:t>i</a:t>
            </a:r>
            <a:r>
              <a:rPr lang="en-US" sz="1600" dirty="0">
                <a:latin typeface="Courier New" pitchFamily="49" charset="0"/>
                <a:cs typeface="Arial" charset="0"/>
              </a:rPr>
              <a:t> = 9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  MOV	R1, #0		; sum = 0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6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FOR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  ADD  R1, R1, R0	; sum=sum + </a:t>
            </a:r>
            <a:r>
              <a:rPr lang="en-US" sz="1600" dirty="0" err="1">
                <a:latin typeface="Courier New" pitchFamily="49" charset="0"/>
                <a:cs typeface="Arial" charset="0"/>
              </a:rPr>
              <a:t>i</a:t>
            </a:r>
            <a:endParaRPr lang="en-US" sz="16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  SUBS R0, R0, #1	; </a:t>
            </a:r>
            <a:r>
              <a:rPr lang="en-US" sz="1600" dirty="0" err="1">
                <a:latin typeface="Courier New" pitchFamily="49" charset="0"/>
                <a:cs typeface="Arial" charset="0"/>
              </a:rPr>
              <a:t>i</a:t>
            </a:r>
            <a:r>
              <a:rPr lang="en-US" sz="1600" dirty="0">
                <a:latin typeface="Courier New" pitchFamily="49" charset="0"/>
                <a:cs typeface="Arial" charset="0"/>
              </a:rPr>
              <a:t> = </a:t>
            </a:r>
            <a:r>
              <a:rPr lang="en-US" sz="1600" dirty="0" err="1">
                <a:latin typeface="Courier New" pitchFamily="49" charset="0"/>
                <a:cs typeface="Arial" charset="0"/>
              </a:rPr>
              <a:t>i</a:t>
            </a:r>
            <a:r>
              <a:rPr lang="en-US" sz="1600" dirty="0">
                <a:latin typeface="Courier New" pitchFamily="49" charset="0"/>
                <a:cs typeface="Arial" charset="0"/>
              </a:rPr>
              <a:t> – 1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				; and set flags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  BNE  FOR		; if (</a:t>
            </a:r>
            <a:r>
              <a:rPr lang="en-US" sz="1600" dirty="0" err="1">
                <a:latin typeface="Courier New" pitchFamily="49" charset="0"/>
                <a:cs typeface="Arial" charset="0"/>
              </a:rPr>
              <a:t>i</a:t>
            </a:r>
            <a:r>
              <a:rPr lang="en-US" sz="1600" dirty="0">
                <a:latin typeface="Courier New" pitchFamily="49" charset="0"/>
                <a:cs typeface="Arial" charset="0"/>
              </a:rPr>
              <a:t>!=0) 				; repeat loop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  </a:t>
            </a:r>
          </a:p>
        </p:txBody>
      </p:sp>
      <p:sp>
        <p:nvSpPr>
          <p:cNvPr id="8" name="Rectangle 5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525495" y="1014365"/>
            <a:ext cx="78486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/>
              <a:t>In ARM, decremented loop variables are more efficient</a:t>
            </a:r>
          </a:p>
          <a:p>
            <a:pPr lvl="2"/>
            <a:endParaRPr lang="en-US" sz="2600" dirty="0"/>
          </a:p>
        </p:txBody>
      </p:sp>
      <p:sp>
        <p:nvSpPr>
          <p:cNvPr id="7" name="TextBox 6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for Loops: Decremented Loops</a:t>
            </a:r>
          </a:p>
        </p:txBody>
      </p:sp>
    </p:spTree>
    <p:extLst>
      <p:ext uri="{BB962C8B-B14F-4D97-AF65-F5344CB8AC3E}">
        <p14:creationId xmlns:p14="http://schemas.microsoft.com/office/powerpoint/2010/main" val="1832716771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28545" y="1619110"/>
            <a:ext cx="39624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C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// adds numbers from 1-9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 err="1">
                <a:latin typeface="Courier New" pitchFamily="49" charset="0"/>
                <a:cs typeface="Arial" charset="0"/>
              </a:rPr>
              <a:t>int</a:t>
            </a:r>
            <a:r>
              <a:rPr lang="en-US" sz="1600" dirty="0">
                <a:latin typeface="Courier New" pitchFamily="49" charset="0"/>
                <a:cs typeface="Arial" charset="0"/>
              </a:rPr>
              <a:t> sum = 0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6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6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for (</a:t>
            </a:r>
            <a:r>
              <a:rPr lang="en-US" sz="1600" dirty="0" err="1">
                <a:latin typeface="Courier New" pitchFamily="49" charset="0"/>
                <a:cs typeface="Arial" charset="0"/>
              </a:rPr>
              <a:t>i</a:t>
            </a:r>
            <a:r>
              <a:rPr lang="en-US" sz="1600" dirty="0">
                <a:latin typeface="Courier New" pitchFamily="49" charset="0"/>
                <a:cs typeface="Arial" charset="0"/>
              </a:rPr>
              <a:t>=9; </a:t>
            </a:r>
            <a:r>
              <a:rPr lang="en-US" sz="1600" dirty="0" err="1">
                <a:latin typeface="Courier New" pitchFamily="49" charset="0"/>
                <a:cs typeface="Arial" charset="0"/>
              </a:rPr>
              <a:t>i</a:t>
            </a:r>
            <a:r>
              <a:rPr lang="en-US" sz="1600" dirty="0">
                <a:latin typeface="Courier New" pitchFamily="49" charset="0"/>
                <a:cs typeface="Arial" charset="0"/>
              </a:rPr>
              <a:t>!=0; </a:t>
            </a:r>
            <a:r>
              <a:rPr lang="en-US" sz="1600" dirty="0" err="1">
                <a:latin typeface="Courier New" pitchFamily="49" charset="0"/>
                <a:cs typeface="Arial" charset="0"/>
              </a:rPr>
              <a:t>i</a:t>
            </a:r>
            <a:r>
              <a:rPr lang="en-US" sz="1600" dirty="0">
                <a:latin typeface="Courier New" pitchFamily="49" charset="0"/>
                <a:cs typeface="Arial" charset="0"/>
              </a:rPr>
              <a:t>=i-1)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	sum = sum + </a:t>
            </a:r>
            <a:r>
              <a:rPr lang="en-US" sz="1600" dirty="0" err="1">
                <a:latin typeface="Courier New" pitchFamily="49" charset="0"/>
                <a:cs typeface="Arial" charset="0"/>
              </a:rPr>
              <a:t>i</a:t>
            </a:r>
            <a:r>
              <a:rPr lang="en-US" sz="1600" dirty="0">
                <a:latin typeface="Courier New" pitchFamily="49" charset="0"/>
                <a:cs typeface="Arial" charset="0"/>
              </a:rPr>
              <a:t>;</a:t>
            </a:r>
          </a:p>
        </p:txBody>
      </p:sp>
      <p:sp>
        <p:nvSpPr>
          <p:cNvPr id="6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805145" y="1619110"/>
            <a:ext cx="549067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ARM Assembly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; R0 = </a:t>
            </a:r>
            <a:r>
              <a:rPr lang="en-US" sz="1600" dirty="0" err="1">
                <a:latin typeface="Courier New" pitchFamily="49" charset="0"/>
                <a:cs typeface="Arial" charset="0"/>
              </a:rPr>
              <a:t>i</a:t>
            </a:r>
            <a:r>
              <a:rPr lang="en-US" sz="1600" dirty="0">
                <a:latin typeface="Courier New" pitchFamily="49" charset="0"/>
                <a:cs typeface="Arial" charset="0"/>
              </a:rPr>
              <a:t>, R1 = sum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  MOV	R0, #9		; </a:t>
            </a:r>
            <a:r>
              <a:rPr lang="en-US" sz="1600" dirty="0" err="1">
                <a:latin typeface="Courier New" pitchFamily="49" charset="0"/>
                <a:cs typeface="Arial" charset="0"/>
              </a:rPr>
              <a:t>i</a:t>
            </a:r>
            <a:r>
              <a:rPr lang="en-US" sz="1600" dirty="0">
                <a:latin typeface="Courier New" pitchFamily="49" charset="0"/>
                <a:cs typeface="Arial" charset="0"/>
              </a:rPr>
              <a:t> = 9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  MOV	R1, #0		; sum = 0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6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FOR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  ADD  R1, R1, R0	; sum=sum + </a:t>
            </a:r>
            <a:r>
              <a:rPr lang="en-US" sz="1600" dirty="0" err="1">
                <a:latin typeface="Courier New" pitchFamily="49" charset="0"/>
                <a:cs typeface="Arial" charset="0"/>
              </a:rPr>
              <a:t>i</a:t>
            </a:r>
            <a:endParaRPr lang="en-US" sz="16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  SUBS R0, R0, #1	; </a:t>
            </a:r>
            <a:r>
              <a:rPr lang="en-US" sz="1600" dirty="0" err="1">
                <a:latin typeface="Courier New" pitchFamily="49" charset="0"/>
                <a:cs typeface="Arial" charset="0"/>
              </a:rPr>
              <a:t>i</a:t>
            </a:r>
            <a:r>
              <a:rPr lang="en-US" sz="1600" dirty="0">
                <a:latin typeface="Courier New" pitchFamily="49" charset="0"/>
                <a:cs typeface="Arial" charset="0"/>
              </a:rPr>
              <a:t> = </a:t>
            </a:r>
            <a:r>
              <a:rPr lang="en-US" sz="1600" dirty="0" err="1">
                <a:latin typeface="Courier New" pitchFamily="49" charset="0"/>
                <a:cs typeface="Arial" charset="0"/>
              </a:rPr>
              <a:t>i</a:t>
            </a:r>
            <a:r>
              <a:rPr lang="en-US" sz="1600" dirty="0">
                <a:latin typeface="Courier New" pitchFamily="49" charset="0"/>
                <a:cs typeface="Arial" charset="0"/>
              </a:rPr>
              <a:t> – 1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				; and set flags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  BNE  FOR		; if (</a:t>
            </a:r>
            <a:r>
              <a:rPr lang="en-US" sz="1600" dirty="0" err="1">
                <a:latin typeface="Courier New" pitchFamily="49" charset="0"/>
                <a:cs typeface="Arial" charset="0"/>
              </a:rPr>
              <a:t>i</a:t>
            </a:r>
            <a:r>
              <a:rPr lang="en-US" sz="1600" dirty="0">
                <a:latin typeface="Courier New" pitchFamily="49" charset="0"/>
                <a:cs typeface="Arial" charset="0"/>
              </a:rPr>
              <a:t>!=0) 				; repeat loop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Arial" charset="0"/>
              </a:rPr>
              <a:t>  </a:t>
            </a:r>
          </a:p>
        </p:txBody>
      </p:sp>
      <p:sp>
        <p:nvSpPr>
          <p:cNvPr id="8" name="Rectangle 5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525495" y="1014365"/>
            <a:ext cx="78486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/>
              <a:t>In ARM, decremented loop variables are more efficient</a:t>
            </a:r>
          </a:p>
          <a:p>
            <a:pPr lvl="2"/>
            <a:endParaRPr lang="en-US" sz="2600" dirty="0"/>
          </a:p>
        </p:txBody>
      </p:sp>
      <p:sp>
        <p:nvSpPr>
          <p:cNvPr id="9" name="Rectangle 5"/>
          <p:cNvSpPr txBox="1">
            <a:spLocks noChangeArrowheads="1"/>
          </p:cNvSpPr>
          <p:nvPr>
            <p:custDataLst>
              <p:tags r:id="rId4"/>
            </p:custDataLst>
          </p:nvPr>
        </p:nvSpPr>
        <p:spPr>
          <a:xfrm>
            <a:off x="385855" y="4627316"/>
            <a:ext cx="8681945" cy="14516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rgbClr val="0070C0"/>
                </a:solidFill>
              </a:rPr>
              <a:t>Saves 2 instructions per iteration:</a:t>
            </a:r>
          </a:p>
          <a:p>
            <a:pPr>
              <a:spcBef>
                <a:spcPts val="0"/>
              </a:spcBef>
              <a:buFont typeface="Arial" charset="0"/>
              <a:buChar char="•"/>
            </a:pPr>
            <a:r>
              <a:rPr lang="en-US" sz="2600" dirty="0">
                <a:solidFill>
                  <a:srgbClr val="0070C0"/>
                </a:solidFill>
              </a:rPr>
              <a:t>Decrement loop variable &amp; compare: </a:t>
            </a:r>
            <a:r>
              <a:rPr lang="en-US" sz="2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 R0, R0, #1</a:t>
            </a:r>
          </a:p>
          <a:p>
            <a:pPr>
              <a:spcBef>
                <a:spcPts val="0"/>
              </a:spcBef>
              <a:buFont typeface="Arial" charset="0"/>
              <a:buChar char="•"/>
            </a:pPr>
            <a:r>
              <a:rPr lang="en-US" sz="2600" dirty="0">
                <a:solidFill>
                  <a:srgbClr val="0070C0"/>
                </a:solidFill>
              </a:rPr>
              <a:t>Only 1 branch – instead of 2</a:t>
            </a:r>
          </a:p>
          <a:p>
            <a:pPr lvl="2"/>
            <a:endParaRPr lang="en-US" sz="2600" dirty="0"/>
          </a:p>
        </p:txBody>
      </p:sp>
      <p:sp>
        <p:nvSpPr>
          <p:cNvPr id="7" name="TextBox 6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for Loops: Decremented Loops</a:t>
            </a:r>
          </a:p>
        </p:txBody>
      </p:sp>
    </p:spTree>
    <p:extLst>
      <p:ext uri="{BB962C8B-B14F-4D97-AF65-F5344CB8AC3E}">
        <p14:creationId xmlns:p14="http://schemas.microsoft.com/office/powerpoint/2010/main" val="1832716771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Programming Building Blocks</a:t>
            </a:r>
          </a:p>
        </p:txBody>
      </p:sp>
      <p:sp>
        <p:nvSpPr>
          <p:cNvPr id="5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5855" y="1143000"/>
            <a:ext cx="8224745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+mj-lt"/>
                <a:cs typeface="Arial" charset="0"/>
              </a:rPr>
              <a:t>Data-processing Instructions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+mj-lt"/>
                <a:cs typeface="Arial" charset="0"/>
              </a:rPr>
              <a:t>Conditional Execution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+mj-lt"/>
                <a:cs typeface="Arial" charset="0"/>
              </a:rPr>
              <a:t>Branches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High-level Constructs: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+mj-lt"/>
                <a:cs typeface="Arial" charset="0"/>
              </a:rPr>
              <a:t>if/else statements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+mj-lt"/>
                <a:cs typeface="Arial" charset="0"/>
              </a:rPr>
              <a:t>for loops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+mj-lt"/>
                <a:cs typeface="Arial" charset="0"/>
              </a:rPr>
              <a:t>while loops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arrays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+mj-lt"/>
                <a:cs typeface="Arial" charset="0"/>
              </a:rPr>
              <a:t>function calls</a:t>
            </a:r>
          </a:p>
        </p:txBody>
      </p:sp>
    </p:spTree>
    <p:extLst>
      <p:ext uri="{BB962C8B-B14F-4D97-AF65-F5344CB8AC3E}">
        <p14:creationId xmlns:p14="http://schemas.microsoft.com/office/powerpoint/2010/main" val="4050114576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572" name="Rectangle 4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1066800" y="1143000"/>
            <a:ext cx="8077200" cy="5181600"/>
          </a:xfrm>
        </p:spPr>
        <p:txBody>
          <a:bodyPr/>
          <a:lstStyle/>
          <a:p>
            <a:pPr>
              <a:buFontTx/>
              <a:buNone/>
            </a:pPr>
            <a:endParaRPr lang="en-US" sz="2400" dirty="0"/>
          </a:p>
          <a:p>
            <a:pPr>
              <a:buFontTx/>
              <a:buNone/>
            </a:pPr>
            <a:endParaRPr lang="en-US" sz="1800" dirty="0"/>
          </a:p>
          <a:p>
            <a:pPr>
              <a:buFontTx/>
              <a:buNone/>
            </a:pPr>
            <a:endParaRPr lang="en-US" sz="1800" dirty="0"/>
          </a:p>
        </p:txBody>
      </p:sp>
      <p:sp>
        <p:nvSpPr>
          <p:cNvPr id="113357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33575" name="Rectangle 7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24260" y="1204585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Access large amounts of similar data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Index:</a:t>
            </a:r>
            <a:r>
              <a:rPr lang="en-US" sz="3200" dirty="0">
                <a:latin typeface="+mj-lt"/>
                <a:cs typeface="Arial" charset="0"/>
              </a:rPr>
              <a:t> access to each element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Size:</a:t>
            </a:r>
            <a:r>
              <a:rPr lang="en-US" sz="3200" dirty="0">
                <a:latin typeface="+mj-lt"/>
                <a:cs typeface="Arial" charset="0"/>
              </a:rPr>
              <a:t> number of elements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1836918516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668" name="Rectangle 4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1066800" y="1143000"/>
            <a:ext cx="8077200" cy="5181600"/>
          </a:xfrm>
        </p:spPr>
        <p:txBody>
          <a:bodyPr/>
          <a:lstStyle/>
          <a:p>
            <a:pPr>
              <a:buFontTx/>
              <a:buNone/>
            </a:pPr>
            <a:endParaRPr lang="en-US" sz="2400"/>
          </a:p>
          <a:p>
            <a:pPr>
              <a:buFontTx/>
              <a:buNone/>
            </a:pPr>
            <a:endParaRPr lang="en-US" sz="1800"/>
          </a:p>
          <a:p>
            <a:pPr>
              <a:buFontTx/>
              <a:buNone/>
            </a:pPr>
            <a:endParaRPr lang="en-US" sz="1800"/>
          </a:p>
        </p:txBody>
      </p:sp>
      <p:sp>
        <p:nvSpPr>
          <p:cNvPr id="113766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37669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37671" name="Rectangle 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12110" y="1047890"/>
            <a:ext cx="835089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200-element array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Base address</a:t>
            </a:r>
            <a:r>
              <a:rPr lang="en-US" sz="2800" dirty="0">
                <a:latin typeface="+mj-lt"/>
                <a:cs typeface="Arial" charset="0"/>
              </a:rPr>
              <a:t> = 0x14000000 (address of first element, scores[0])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latin typeface="+mj-lt"/>
                <a:cs typeface="Arial" charset="0"/>
              </a:rPr>
              <a:t>Array elements accessed relative to base address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Arrays</a:t>
            </a:r>
          </a:p>
        </p:txBody>
      </p:sp>
      <p:pic>
        <p:nvPicPr>
          <p:cNvPr id="271362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946" y="3083355"/>
            <a:ext cx="2816107" cy="2765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6140944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892" name="Rectangle 4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1066800" y="1143000"/>
            <a:ext cx="8077200" cy="5181600"/>
          </a:xfrm>
        </p:spPr>
        <p:txBody>
          <a:bodyPr/>
          <a:lstStyle/>
          <a:p>
            <a:pPr>
              <a:buFontTx/>
              <a:buNone/>
            </a:pPr>
            <a:endParaRPr lang="en-US" sz="2400"/>
          </a:p>
          <a:p>
            <a:pPr>
              <a:buFontTx/>
              <a:buNone/>
            </a:pPr>
            <a:endParaRPr lang="en-US" sz="1800"/>
          </a:p>
          <a:p>
            <a:pPr>
              <a:buFontTx/>
              <a:buNone/>
            </a:pPr>
            <a:endParaRPr lang="en-US" sz="1800"/>
          </a:p>
        </p:txBody>
      </p:sp>
      <p:sp>
        <p:nvSpPr>
          <p:cNvPr id="1317894" name="Rectangle 6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424260" y="974155"/>
            <a:ext cx="8915400" cy="5181600"/>
          </a:xfrm>
          <a:ln>
            <a:noFill/>
          </a:ln>
        </p:spPr>
        <p:txBody>
          <a:bodyPr>
            <a:noAutofit/>
          </a:bodyPr>
          <a:lstStyle/>
          <a:p>
            <a:pPr>
              <a:buFontTx/>
              <a:buNone/>
            </a:pPr>
            <a:r>
              <a:rPr lang="en-US" b="1" dirty="0">
                <a:solidFill>
                  <a:srgbClr val="0070C0"/>
                </a:solidFill>
                <a:latin typeface="+mj-lt"/>
              </a:rPr>
              <a:t>C Code</a:t>
            </a:r>
          </a:p>
          <a:p>
            <a:pPr>
              <a:buFontTx/>
              <a:buNone/>
            </a:pPr>
            <a:r>
              <a:rPr lang="en-US" sz="1600" dirty="0">
                <a:latin typeface="Courier10 BT" pitchFamily="49" charset="0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array[200];</a:t>
            </a:r>
          </a:p>
          <a:p>
            <a:pPr>
              <a:buFontTx/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array[0] = array[0] * 8;</a:t>
            </a:r>
          </a:p>
          <a:p>
            <a:pPr>
              <a:buFontTx/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array[1] = array[1] * 8;</a:t>
            </a:r>
          </a:p>
          <a:p>
            <a:pPr>
              <a:buFontTx/>
              <a:buNone/>
            </a:pPr>
            <a:endParaRPr lang="en-US" sz="1000" dirty="0">
              <a:latin typeface="Courier10 BT" pitchFamily="49" charset="0"/>
            </a:endParaRPr>
          </a:p>
          <a:p>
            <a:pPr>
              <a:buFontTx/>
              <a:buNone/>
            </a:pPr>
            <a:r>
              <a:rPr lang="en-US" b="1" dirty="0">
                <a:solidFill>
                  <a:srgbClr val="0070C0"/>
                </a:solidFill>
                <a:latin typeface="+mj-lt"/>
              </a:rPr>
              <a:t>ARM Assembly Code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anose="02070309020205020404" pitchFamily="49" charset="0"/>
              </a:rPr>
              <a:t>; R0 = array base address</a:t>
            </a:r>
          </a:p>
        </p:txBody>
      </p:sp>
      <p:sp>
        <p:nvSpPr>
          <p:cNvPr id="131789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789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Accessing Arrays</a:t>
            </a:r>
          </a:p>
        </p:txBody>
      </p:sp>
    </p:spTree>
    <p:extLst>
      <p:ext uri="{BB962C8B-B14F-4D97-AF65-F5344CB8AC3E}">
        <p14:creationId xmlns:p14="http://schemas.microsoft.com/office/powerpoint/2010/main" val="4245380462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892" name="Rectangle 4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1066800" y="1143000"/>
            <a:ext cx="8077200" cy="5181600"/>
          </a:xfrm>
        </p:spPr>
        <p:txBody>
          <a:bodyPr/>
          <a:lstStyle/>
          <a:p>
            <a:pPr>
              <a:buFontTx/>
              <a:buNone/>
            </a:pPr>
            <a:endParaRPr lang="en-US" sz="2400"/>
          </a:p>
          <a:p>
            <a:pPr>
              <a:buFontTx/>
              <a:buNone/>
            </a:pPr>
            <a:endParaRPr lang="en-US" sz="1800"/>
          </a:p>
          <a:p>
            <a:pPr>
              <a:buFontTx/>
              <a:buNone/>
            </a:pPr>
            <a:endParaRPr lang="en-US" sz="1800"/>
          </a:p>
        </p:txBody>
      </p:sp>
      <p:sp>
        <p:nvSpPr>
          <p:cNvPr id="1317894" name="Rectangle 6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424260" y="974155"/>
            <a:ext cx="8915400" cy="5181600"/>
          </a:xfrm>
          <a:ln>
            <a:noFill/>
          </a:ln>
        </p:spPr>
        <p:txBody>
          <a:bodyPr>
            <a:noAutofit/>
          </a:bodyPr>
          <a:lstStyle/>
          <a:p>
            <a:pPr>
              <a:buFontTx/>
              <a:buNone/>
            </a:pPr>
            <a:r>
              <a:rPr lang="en-US" b="1" dirty="0">
                <a:solidFill>
                  <a:srgbClr val="0070C0"/>
                </a:solidFill>
                <a:latin typeface="+mj-lt"/>
              </a:rPr>
              <a:t>C Code</a:t>
            </a:r>
          </a:p>
          <a:p>
            <a:pPr>
              <a:buFontTx/>
              <a:buNone/>
            </a:pPr>
            <a:r>
              <a:rPr lang="en-US" sz="1600" dirty="0">
                <a:latin typeface="Courier10 BT" pitchFamily="49" charset="0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array[5];</a:t>
            </a:r>
          </a:p>
          <a:p>
            <a:pPr>
              <a:buFontTx/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array[0] = array[0] * 8;</a:t>
            </a:r>
          </a:p>
          <a:p>
            <a:pPr>
              <a:buFontTx/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array[1] = array[1] * 8;</a:t>
            </a:r>
          </a:p>
          <a:p>
            <a:pPr>
              <a:buFontTx/>
              <a:buNone/>
            </a:pPr>
            <a:endParaRPr lang="en-US" sz="1000" dirty="0">
              <a:latin typeface="Courier10 BT" pitchFamily="49" charset="0"/>
            </a:endParaRPr>
          </a:p>
          <a:p>
            <a:pPr>
              <a:buFontTx/>
              <a:buNone/>
            </a:pPr>
            <a:r>
              <a:rPr lang="en-US" b="1" dirty="0">
                <a:solidFill>
                  <a:srgbClr val="0070C0"/>
                </a:solidFill>
                <a:latin typeface="+mj-lt"/>
              </a:rPr>
              <a:t>ARM Assembly Code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anose="02070309020205020404" pitchFamily="49" charset="0"/>
              </a:rPr>
              <a:t>; R0 = array base address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anose="02070309020205020404" pitchFamily="49" charset="0"/>
              </a:rPr>
              <a:t>  MOV R0, #0x60000000        	; R0 = 0x60000000</a:t>
            </a:r>
          </a:p>
          <a:p>
            <a:pPr>
              <a:buFontTx/>
              <a:buNone/>
            </a:pPr>
            <a:endParaRPr lang="en-US" sz="500" dirty="0">
              <a:latin typeface="Courier New" pitchFamily="49" charset="0"/>
              <a:cs typeface="Courier New" panose="02070309020205020404" pitchFamily="49" charset="0"/>
            </a:endParaRP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anose="02070309020205020404" pitchFamily="49" charset="0"/>
              </a:rPr>
              <a:t>  LDR R1, [R0]			; R1 = array[0]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anose="02070309020205020404" pitchFamily="49" charset="0"/>
              </a:rPr>
              <a:t>  LSL R1, R1, 3		; R1 = R1 &lt;&lt; 3 = R1*8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anose="02070309020205020404" pitchFamily="49" charset="0"/>
              </a:rPr>
              <a:t>  STR R1, [R0]			; array[0] = R1</a:t>
            </a:r>
          </a:p>
          <a:p>
            <a:pPr>
              <a:buFontTx/>
              <a:buNone/>
            </a:pPr>
            <a:endParaRPr lang="en-US" sz="500" dirty="0">
              <a:latin typeface="Courier New" pitchFamily="49" charset="0"/>
              <a:cs typeface="Courier New" panose="02070309020205020404" pitchFamily="49" charset="0"/>
            </a:endParaRP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anose="02070309020205020404" pitchFamily="49" charset="0"/>
              </a:rPr>
              <a:t>  LDR R1, [R0, #4]		; R1 = array[1]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anose="02070309020205020404" pitchFamily="49" charset="0"/>
              </a:rPr>
              <a:t>  LSL R1, R1, 3		; R1 = R1 &lt;&lt; 3 = R1*8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anose="02070309020205020404" pitchFamily="49" charset="0"/>
              </a:rPr>
              <a:t>  STR R1, [R0, #4]		; array[1] = R1</a:t>
            </a:r>
          </a:p>
        </p:txBody>
      </p:sp>
      <p:sp>
        <p:nvSpPr>
          <p:cNvPr id="131789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789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Accessing Arrays</a:t>
            </a:r>
          </a:p>
        </p:txBody>
      </p:sp>
    </p:spTree>
    <p:extLst>
      <p:ext uri="{BB962C8B-B14F-4D97-AF65-F5344CB8AC3E}">
        <p14:creationId xmlns:p14="http://schemas.microsoft.com/office/powerpoint/2010/main" val="2730839458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620" name="Rectangle 4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448685" y="855865"/>
            <a:ext cx="7848600" cy="5181600"/>
          </a:xfrm>
          <a:noFill/>
          <a:ln/>
        </p:spPr>
        <p:txBody>
          <a:bodyPr>
            <a:noAutofit/>
          </a:bodyPr>
          <a:lstStyle/>
          <a:p>
            <a:pPr>
              <a:buFontTx/>
              <a:buNone/>
            </a:pPr>
            <a:r>
              <a:rPr lang="en-US" b="1" dirty="0">
                <a:solidFill>
                  <a:srgbClr val="0070C0"/>
                </a:solidFill>
                <a:latin typeface="+mj-lt"/>
              </a:rPr>
              <a:t>C Code</a:t>
            </a:r>
          </a:p>
          <a:p>
            <a:pPr>
              <a:buFontTx/>
              <a:buNone/>
            </a:pPr>
            <a:r>
              <a:rPr lang="en-US" sz="1500" dirty="0">
                <a:latin typeface="Courier New" pitchFamily="49" charset="0"/>
              </a:rPr>
              <a:t>	</a:t>
            </a:r>
            <a:r>
              <a:rPr lang="en-US" sz="1500" dirty="0" err="1">
                <a:latin typeface="Courier New" pitchFamily="49" charset="0"/>
              </a:rPr>
              <a:t>int</a:t>
            </a:r>
            <a:r>
              <a:rPr lang="en-US" sz="1500" dirty="0">
                <a:latin typeface="Courier New" pitchFamily="49" charset="0"/>
              </a:rPr>
              <a:t> array[200];</a:t>
            </a:r>
          </a:p>
          <a:p>
            <a:pPr>
              <a:buFontTx/>
              <a:buNone/>
            </a:pPr>
            <a:r>
              <a:rPr lang="en-US" sz="1500" dirty="0">
                <a:latin typeface="Courier New" pitchFamily="49" charset="0"/>
              </a:rPr>
              <a:t>	</a:t>
            </a:r>
            <a:r>
              <a:rPr lang="en-US" sz="1500" dirty="0" err="1">
                <a:latin typeface="Courier New" pitchFamily="49" charset="0"/>
              </a:rPr>
              <a:t>int</a:t>
            </a:r>
            <a:r>
              <a:rPr lang="en-US" sz="1500" dirty="0">
                <a:latin typeface="Courier New" pitchFamily="49" charset="0"/>
              </a:rPr>
              <a:t> </a:t>
            </a:r>
            <a:r>
              <a:rPr lang="en-US" sz="1500" dirty="0" err="1">
                <a:latin typeface="Courier New" pitchFamily="49" charset="0"/>
              </a:rPr>
              <a:t>i</a:t>
            </a:r>
            <a:r>
              <a:rPr lang="en-US" sz="1500" dirty="0">
                <a:latin typeface="Courier New" pitchFamily="49" charset="0"/>
              </a:rPr>
              <a:t>;</a:t>
            </a:r>
          </a:p>
          <a:p>
            <a:pPr>
              <a:buFontTx/>
              <a:buNone/>
            </a:pPr>
            <a:endParaRPr lang="en-US" sz="5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500" dirty="0">
                <a:latin typeface="Courier New" pitchFamily="49" charset="0"/>
              </a:rPr>
              <a:t>	for (</a:t>
            </a:r>
            <a:r>
              <a:rPr lang="en-US" sz="1500" dirty="0" err="1">
                <a:latin typeface="Courier New" pitchFamily="49" charset="0"/>
              </a:rPr>
              <a:t>i</a:t>
            </a:r>
            <a:r>
              <a:rPr lang="en-US" sz="1500" dirty="0">
                <a:latin typeface="Courier New" pitchFamily="49" charset="0"/>
              </a:rPr>
              <a:t>=199; </a:t>
            </a:r>
            <a:r>
              <a:rPr lang="en-US" sz="1500" dirty="0" err="1">
                <a:latin typeface="Courier New" pitchFamily="49" charset="0"/>
              </a:rPr>
              <a:t>i</a:t>
            </a:r>
            <a:r>
              <a:rPr lang="en-US" sz="1500" dirty="0">
                <a:latin typeface="Courier New" pitchFamily="49" charset="0"/>
              </a:rPr>
              <a:t> &gt;= 0; </a:t>
            </a:r>
            <a:r>
              <a:rPr lang="en-US" sz="1500" dirty="0" err="1">
                <a:latin typeface="Courier New" pitchFamily="49" charset="0"/>
              </a:rPr>
              <a:t>i</a:t>
            </a:r>
            <a:r>
              <a:rPr lang="en-US" sz="1500" dirty="0">
                <a:latin typeface="Courier New" pitchFamily="49" charset="0"/>
              </a:rPr>
              <a:t> = </a:t>
            </a:r>
            <a:r>
              <a:rPr lang="en-US" sz="1500" dirty="0" err="1">
                <a:latin typeface="Courier New" pitchFamily="49" charset="0"/>
              </a:rPr>
              <a:t>i</a:t>
            </a:r>
            <a:r>
              <a:rPr lang="en-US" sz="1500" dirty="0">
                <a:latin typeface="Courier New" pitchFamily="49" charset="0"/>
              </a:rPr>
              <a:t> - 1)</a:t>
            </a:r>
          </a:p>
          <a:p>
            <a:pPr>
              <a:buFontTx/>
              <a:buNone/>
            </a:pPr>
            <a:r>
              <a:rPr lang="en-US" sz="1500" dirty="0">
                <a:latin typeface="Courier New" pitchFamily="49" charset="0"/>
              </a:rPr>
              <a:t>  		array[</a:t>
            </a:r>
            <a:r>
              <a:rPr lang="en-US" sz="1500" dirty="0" err="1">
                <a:latin typeface="Courier New" pitchFamily="49" charset="0"/>
              </a:rPr>
              <a:t>i</a:t>
            </a:r>
            <a:r>
              <a:rPr lang="en-US" sz="1500" dirty="0">
                <a:latin typeface="Courier New" pitchFamily="49" charset="0"/>
              </a:rPr>
              <a:t>] = array[</a:t>
            </a:r>
            <a:r>
              <a:rPr lang="en-US" sz="1500" dirty="0" err="1">
                <a:latin typeface="Courier New" pitchFamily="49" charset="0"/>
              </a:rPr>
              <a:t>i</a:t>
            </a:r>
            <a:r>
              <a:rPr lang="en-US" sz="1500" dirty="0">
                <a:latin typeface="Courier New" pitchFamily="49" charset="0"/>
              </a:rPr>
              <a:t>] * 8;</a:t>
            </a:r>
          </a:p>
          <a:p>
            <a:pPr>
              <a:buFontTx/>
              <a:buNone/>
            </a:pPr>
            <a:endParaRPr lang="en-US" sz="100" dirty="0">
              <a:solidFill>
                <a:schemeClr val="accent1"/>
              </a:solidFill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b="1" dirty="0">
                <a:solidFill>
                  <a:srgbClr val="0070C0"/>
                </a:solidFill>
                <a:latin typeface="+mj-lt"/>
              </a:rPr>
              <a:t>ARM Assembly Code</a:t>
            </a:r>
          </a:p>
          <a:p>
            <a:pPr>
              <a:buFontTx/>
              <a:buNone/>
            </a:pPr>
            <a:r>
              <a:rPr lang="en-US" sz="1500" dirty="0">
                <a:latin typeface="Courier New" pitchFamily="49" charset="0"/>
              </a:rPr>
              <a:t>; R0 = array base address, R1 = </a:t>
            </a:r>
            <a:r>
              <a:rPr lang="en-US" sz="1500" dirty="0" err="1">
                <a:latin typeface="Courier New" pitchFamily="49" charset="0"/>
              </a:rPr>
              <a:t>i</a:t>
            </a:r>
            <a:endParaRPr lang="en-US" sz="1500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500" dirty="0">
              <a:latin typeface="Courier New" pitchFamily="49" charset="0"/>
            </a:endParaRPr>
          </a:p>
          <a:p>
            <a:pPr marL="0" indent="0">
              <a:buNone/>
            </a:pPr>
            <a:endParaRPr lang="en-US" sz="1500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500" dirty="0">
              <a:latin typeface="Courier New" pitchFamily="49" charset="0"/>
            </a:endParaRPr>
          </a:p>
        </p:txBody>
      </p:sp>
      <p:sp>
        <p:nvSpPr>
          <p:cNvPr id="113561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Arrays using for Loops</a:t>
            </a:r>
          </a:p>
        </p:txBody>
      </p:sp>
    </p:spTree>
    <p:extLst>
      <p:ext uri="{BB962C8B-B14F-4D97-AF65-F5344CB8AC3E}">
        <p14:creationId xmlns:p14="http://schemas.microsoft.com/office/powerpoint/2010/main" val="636395289"/>
      </p:ext>
    </p:extLst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620" name="Rectangle 4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448685" y="855865"/>
            <a:ext cx="7848600" cy="5181600"/>
          </a:xfrm>
          <a:noFill/>
          <a:ln/>
        </p:spPr>
        <p:txBody>
          <a:bodyPr>
            <a:noAutofit/>
          </a:bodyPr>
          <a:lstStyle/>
          <a:p>
            <a:pPr>
              <a:buFontTx/>
              <a:buNone/>
            </a:pPr>
            <a:r>
              <a:rPr lang="en-US" b="1" dirty="0">
                <a:solidFill>
                  <a:srgbClr val="0070C0"/>
                </a:solidFill>
                <a:latin typeface="+mj-lt"/>
              </a:rPr>
              <a:t>C Code</a:t>
            </a:r>
          </a:p>
          <a:p>
            <a:pPr>
              <a:buFontTx/>
              <a:buNone/>
            </a:pPr>
            <a:r>
              <a:rPr lang="en-US" sz="1500" dirty="0">
                <a:latin typeface="Courier New" pitchFamily="49" charset="0"/>
              </a:rPr>
              <a:t>	</a:t>
            </a:r>
            <a:r>
              <a:rPr lang="en-US" sz="1500" dirty="0" err="1">
                <a:latin typeface="Courier New" pitchFamily="49" charset="0"/>
              </a:rPr>
              <a:t>int</a:t>
            </a:r>
            <a:r>
              <a:rPr lang="en-US" sz="1500" dirty="0">
                <a:latin typeface="Courier New" pitchFamily="49" charset="0"/>
              </a:rPr>
              <a:t> array[200];</a:t>
            </a:r>
          </a:p>
          <a:p>
            <a:pPr>
              <a:buFontTx/>
              <a:buNone/>
            </a:pPr>
            <a:r>
              <a:rPr lang="en-US" sz="1500" dirty="0">
                <a:latin typeface="Courier New" pitchFamily="49" charset="0"/>
              </a:rPr>
              <a:t>	</a:t>
            </a:r>
            <a:r>
              <a:rPr lang="en-US" sz="1500" dirty="0" err="1">
                <a:latin typeface="Courier New" pitchFamily="49" charset="0"/>
              </a:rPr>
              <a:t>int</a:t>
            </a:r>
            <a:r>
              <a:rPr lang="en-US" sz="1500" dirty="0">
                <a:latin typeface="Courier New" pitchFamily="49" charset="0"/>
              </a:rPr>
              <a:t> </a:t>
            </a:r>
            <a:r>
              <a:rPr lang="en-US" sz="1500" dirty="0" err="1">
                <a:latin typeface="Courier New" pitchFamily="49" charset="0"/>
              </a:rPr>
              <a:t>i</a:t>
            </a:r>
            <a:r>
              <a:rPr lang="en-US" sz="1500" dirty="0">
                <a:latin typeface="Courier New" pitchFamily="49" charset="0"/>
              </a:rPr>
              <a:t>;</a:t>
            </a:r>
          </a:p>
          <a:p>
            <a:pPr>
              <a:buFontTx/>
              <a:buNone/>
            </a:pPr>
            <a:endParaRPr lang="en-US" sz="5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500" dirty="0">
                <a:latin typeface="Courier New" pitchFamily="49" charset="0"/>
              </a:rPr>
              <a:t>	for (</a:t>
            </a:r>
            <a:r>
              <a:rPr lang="en-US" sz="1500" dirty="0" err="1">
                <a:latin typeface="Courier New" pitchFamily="49" charset="0"/>
              </a:rPr>
              <a:t>i</a:t>
            </a:r>
            <a:r>
              <a:rPr lang="en-US" sz="1500" dirty="0">
                <a:latin typeface="Courier New" pitchFamily="49" charset="0"/>
              </a:rPr>
              <a:t>=199; </a:t>
            </a:r>
            <a:r>
              <a:rPr lang="en-US" sz="1500" dirty="0" err="1">
                <a:latin typeface="Courier New" pitchFamily="49" charset="0"/>
              </a:rPr>
              <a:t>i</a:t>
            </a:r>
            <a:r>
              <a:rPr lang="en-US" sz="1500" dirty="0">
                <a:latin typeface="Courier New" pitchFamily="49" charset="0"/>
              </a:rPr>
              <a:t> &gt;= 0; </a:t>
            </a:r>
            <a:r>
              <a:rPr lang="en-US" sz="1500" dirty="0" err="1">
                <a:latin typeface="Courier New" pitchFamily="49" charset="0"/>
              </a:rPr>
              <a:t>i</a:t>
            </a:r>
            <a:r>
              <a:rPr lang="en-US" sz="1500" dirty="0">
                <a:latin typeface="Courier New" pitchFamily="49" charset="0"/>
              </a:rPr>
              <a:t> = </a:t>
            </a:r>
            <a:r>
              <a:rPr lang="en-US" sz="1500" dirty="0" err="1">
                <a:latin typeface="Courier New" pitchFamily="49" charset="0"/>
              </a:rPr>
              <a:t>i</a:t>
            </a:r>
            <a:r>
              <a:rPr lang="en-US" sz="1500" dirty="0">
                <a:latin typeface="Courier New" pitchFamily="49" charset="0"/>
              </a:rPr>
              <a:t> - 1)</a:t>
            </a:r>
          </a:p>
          <a:p>
            <a:pPr>
              <a:buFontTx/>
              <a:buNone/>
            </a:pPr>
            <a:r>
              <a:rPr lang="en-US" sz="1500" dirty="0">
                <a:latin typeface="Courier New" pitchFamily="49" charset="0"/>
              </a:rPr>
              <a:t>  		array[</a:t>
            </a:r>
            <a:r>
              <a:rPr lang="en-US" sz="1500" dirty="0" err="1">
                <a:latin typeface="Courier New" pitchFamily="49" charset="0"/>
              </a:rPr>
              <a:t>i</a:t>
            </a:r>
            <a:r>
              <a:rPr lang="en-US" sz="1500" dirty="0">
                <a:latin typeface="Courier New" pitchFamily="49" charset="0"/>
              </a:rPr>
              <a:t>] = array[</a:t>
            </a:r>
            <a:r>
              <a:rPr lang="en-US" sz="1500" dirty="0" err="1">
                <a:latin typeface="Courier New" pitchFamily="49" charset="0"/>
              </a:rPr>
              <a:t>i</a:t>
            </a:r>
            <a:r>
              <a:rPr lang="en-US" sz="1500" dirty="0">
                <a:latin typeface="Courier New" pitchFamily="49" charset="0"/>
              </a:rPr>
              <a:t>] * 8;</a:t>
            </a:r>
          </a:p>
          <a:p>
            <a:pPr>
              <a:buFontTx/>
              <a:buNone/>
            </a:pPr>
            <a:endParaRPr lang="en-US" sz="100" dirty="0">
              <a:solidFill>
                <a:schemeClr val="accent1"/>
              </a:solidFill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b="1" dirty="0">
                <a:solidFill>
                  <a:srgbClr val="0070C0"/>
                </a:solidFill>
                <a:latin typeface="+mj-lt"/>
              </a:rPr>
              <a:t>ARM Assembly Code</a:t>
            </a:r>
          </a:p>
          <a:p>
            <a:pPr>
              <a:buFontTx/>
              <a:buNone/>
            </a:pPr>
            <a:r>
              <a:rPr lang="en-US" sz="1500" dirty="0">
                <a:latin typeface="Courier New" pitchFamily="49" charset="0"/>
              </a:rPr>
              <a:t>; R0 = array base address, R1 = </a:t>
            </a:r>
            <a:r>
              <a:rPr lang="en-US" sz="1500" dirty="0" err="1">
                <a:latin typeface="Courier New" pitchFamily="49" charset="0"/>
              </a:rPr>
              <a:t>i</a:t>
            </a:r>
            <a:endParaRPr lang="en-US" sz="15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500" dirty="0">
                <a:latin typeface="Courier New" pitchFamily="49" charset="0"/>
              </a:rPr>
              <a:t>  MOV R0, 0x60000000</a:t>
            </a:r>
          </a:p>
          <a:p>
            <a:pPr>
              <a:buFontTx/>
              <a:buNone/>
            </a:pPr>
            <a:r>
              <a:rPr lang="en-US" sz="1500" dirty="0">
                <a:latin typeface="Courier New" pitchFamily="49" charset="0"/>
              </a:rPr>
              <a:t>  MOV R1, #199</a:t>
            </a:r>
          </a:p>
          <a:p>
            <a:pPr marL="0" indent="0">
              <a:lnSpc>
                <a:spcPct val="90000"/>
              </a:lnSpc>
              <a:buNone/>
            </a:pPr>
            <a:endParaRPr lang="en-US" sz="500" dirty="0">
              <a:latin typeface="Courier New" pitchFamily="49" charset="0"/>
              <a:cs typeface="Arial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latin typeface="Courier New" pitchFamily="49" charset="0"/>
                <a:cs typeface="Arial" charset="0"/>
              </a:rPr>
              <a:t>FOR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latin typeface="Courier New" pitchFamily="49" charset="0"/>
                <a:cs typeface="Arial" charset="0"/>
              </a:rPr>
              <a:t>  LDR  R2, [R0, R1, LSL #2]	; R2 = array(</a:t>
            </a:r>
            <a:r>
              <a:rPr lang="en-US" sz="1500" dirty="0" err="1">
                <a:latin typeface="Courier New" pitchFamily="49" charset="0"/>
                <a:cs typeface="Arial" charset="0"/>
              </a:rPr>
              <a:t>i</a:t>
            </a:r>
            <a:r>
              <a:rPr lang="en-US" sz="1500" dirty="0">
                <a:latin typeface="Courier New" pitchFamily="49" charset="0"/>
                <a:cs typeface="Arial" charset="0"/>
              </a:rPr>
              <a:t>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latin typeface="Courier New" pitchFamily="49" charset="0"/>
                <a:cs typeface="Arial" charset="0"/>
              </a:rPr>
              <a:t>  LSL  R2, R2, #3		; R2 = R2&lt;&lt;3 = R3*8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latin typeface="Courier New" pitchFamily="49" charset="0"/>
                <a:cs typeface="Arial" charset="0"/>
              </a:rPr>
              <a:t>  STR  R2, [R0, R1, LSL #2]	; array(</a:t>
            </a:r>
            <a:r>
              <a:rPr lang="en-US" sz="1500" dirty="0" err="1">
                <a:latin typeface="Courier New" pitchFamily="49" charset="0"/>
                <a:cs typeface="Arial" charset="0"/>
              </a:rPr>
              <a:t>i</a:t>
            </a:r>
            <a:r>
              <a:rPr lang="en-US" sz="1500" dirty="0">
                <a:latin typeface="Courier New" pitchFamily="49" charset="0"/>
                <a:cs typeface="Arial" charset="0"/>
              </a:rPr>
              <a:t>) = R2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latin typeface="Courier New" pitchFamily="49" charset="0"/>
                <a:cs typeface="Arial" charset="0"/>
              </a:rPr>
              <a:t>  SUBS R1, R1, #1		; </a:t>
            </a:r>
            <a:r>
              <a:rPr lang="en-US" sz="1500" dirty="0" err="1">
                <a:latin typeface="Courier New" pitchFamily="49" charset="0"/>
                <a:cs typeface="Arial" charset="0"/>
              </a:rPr>
              <a:t>i</a:t>
            </a:r>
            <a:r>
              <a:rPr lang="en-US" sz="1500" dirty="0">
                <a:latin typeface="Courier New" pitchFamily="49" charset="0"/>
                <a:cs typeface="Arial" charset="0"/>
              </a:rPr>
              <a:t> = </a:t>
            </a:r>
            <a:r>
              <a:rPr lang="en-US" sz="1500" dirty="0" err="1">
                <a:latin typeface="Courier New" pitchFamily="49" charset="0"/>
                <a:cs typeface="Arial" charset="0"/>
              </a:rPr>
              <a:t>i</a:t>
            </a:r>
            <a:r>
              <a:rPr lang="en-US" sz="1500" dirty="0">
                <a:latin typeface="Courier New" pitchFamily="49" charset="0"/>
                <a:cs typeface="Arial" charset="0"/>
              </a:rPr>
              <a:t> – 1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latin typeface="Courier New" pitchFamily="49" charset="0"/>
                <a:cs typeface="Arial" charset="0"/>
              </a:rPr>
              <a:t>				; and set flags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latin typeface="Courier New" pitchFamily="49" charset="0"/>
                <a:cs typeface="Arial" charset="0"/>
              </a:rPr>
              <a:t>  BPL  FOR			; if (</a:t>
            </a:r>
            <a:r>
              <a:rPr lang="en-US" sz="1500" dirty="0" err="1">
                <a:latin typeface="Courier New" pitchFamily="49" charset="0"/>
                <a:cs typeface="Arial" charset="0"/>
              </a:rPr>
              <a:t>i</a:t>
            </a:r>
            <a:r>
              <a:rPr lang="en-US" sz="1500" dirty="0">
                <a:latin typeface="Courier New" pitchFamily="49" charset="0"/>
                <a:cs typeface="Arial" charset="0"/>
              </a:rPr>
              <a:t>&gt;=0) repeat loop</a:t>
            </a:r>
          </a:p>
          <a:p>
            <a:pPr marL="0" indent="0">
              <a:buNone/>
            </a:pPr>
            <a:endParaRPr lang="en-US" sz="1500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500" dirty="0">
              <a:latin typeface="Courier New" pitchFamily="49" charset="0"/>
            </a:endParaRPr>
          </a:p>
        </p:txBody>
      </p:sp>
      <p:sp>
        <p:nvSpPr>
          <p:cNvPr id="113561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5855" y="49360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Arrays using for Loops</a:t>
            </a:r>
          </a:p>
        </p:txBody>
      </p:sp>
    </p:spTree>
    <p:extLst>
      <p:ext uri="{BB962C8B-B14F-4D97-AF65-F5344CB8AC3E}">
        <p14:creationId xmlns:p14="http://schemas.microsoft.com/office/powerpoint/2010/main" val="1170947994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34894</TotalTime>
  <Words>12545</Words>
  <Application>Microsoft Macintosh PowerPoint</Application>
  <PresentationFormat>Presentación en pantalla (4:3)</PresentationFormat>
  <Paragraphs>2373</Paragraphs>
  <Slides>212</Slides>
  <Notes>211</Notes>
  <HiddenSlides>0</HiddenSlides>
  <MMClips>0</MMClips>
  <ScaleCrop>false</ScaleCrop>
  <HeadingPairs>
    <vt:vector size="8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212</vt:i4>
      </vt:variant>
    </vt:vector>
  </HeadingPairs>
  <TitlesOfParts>
    <vt:vector size="224" baseType="lpstr">
      <vt:lpstr>AdvOT638a931c.I</vt:lpstr>
      <vt:lpstr>AdvOT8608a8d1+20</vt:lpstr>
      <vt:lpstr>AdvOT8608a8d1+22</vt:lpstr>
      <vt:lpstr>AdvOTbc475f09</vt:lpstr>
      <vt:lpstr>Arial</vt:lpstr>
      <vt:lpstr>Calibri</vt:lpstr>
      <vt:lpstr>Courier New</vt:lpstr>
      <vt:lpstr>Courier10 BT</vt:lpstr>
      <vt:lpstr>Times New Roman</vt:lpstr>
      <vt:lpstr>Wingdings</vt:lpstr>
      <vt:lpstr>Office Theme</vt:lpstr>
      <vt:lpstr>VISIO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Harvey Mudd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sharris</dc:creator>
  <cp:lastModifiedBy>Viktor Tapia</cp:lastModifiedBy>
  <cp:revision>394</cp:revision>
  <cp:lastPrinted>2020-01-15T17:54:57Z</cp:lastPrinted>
  <dcterms:created xsi:type="dcterms:W3CDTF">2012-08-07T04:56:47Z</dcterms:created>
  <dcterms:modified xsi:type="dcterms:W3CDTF">2022-05-31T15:19:11Z</dcterms:modified>
</cp:coreProperties>
</file>